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39" d="100"/>
          <a:sy n="139" d="100"/>
        </p:scale>
        <p:origin x="176" y="5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8431b51b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8431b51b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a301ff15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a301ff15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a301ff15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a301ff15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b37da8a6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b37da8a6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a301ff15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a301ff15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a301ff15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a301ff15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8431b51b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8431b51b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a301ff15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a301ff15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a301ff15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a301ff15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b5769b598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b5769b598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b5769b598_4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b5769b598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b5769b598_4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b5769b598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b5769b598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b5769b598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b5769b598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b5769b598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a301ff158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a301ff15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8431b51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8431b51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b5769b598_4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b5769b598_4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a301ff158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a301ff15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b37da8a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b37da8a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b37da8a6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b37da8a6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b37da8a6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b37da8a6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b37da8a6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b37da8a6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a301ff15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a301ff15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b37da8a6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b37da8a6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b37da8a6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b37da8a6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b37da8a6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5b37da8a6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b37da8a6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b37da8a6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a301ff15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a301ff15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b37da8a62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b37da8a6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5b5769b598_4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5b5769b598_4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b5769b598_4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b5769b598_4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b5769b598_4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b5769b598_4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b5769b598_4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b5769b598_4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b37da8a6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b37da8a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b5769b598_4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b5769b598_4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b5769b598_4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b5769b598_4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b5769b598_4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b5769b598_4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b5769b598_4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b5769b598_4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5b5769b598_4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5b5769b598_4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5a3c9e6e9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5a3c9e6e9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b5769b598_4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b5769b598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5b5769b598_4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5b5769b598_4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b5769b598_4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b5769b598_4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5b5769b598_4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5b5769b598_4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a301ff15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a301ff15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5b5769b598_4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5b5769b598_4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a301ff15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a301ff15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b5769b598_4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b5769b598_4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b5769b598_4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b5769b598_4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b5769b598_4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b5769b598_4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b5769b598_4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b5769b598_4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b5769b598_4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b5769b598_4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5b5769b598_4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5b5769b598_4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5b5769b598_4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5b5769b598_4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5b5769b598_4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5b5769b598_4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a301ff15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a301ff15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b76bcaea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b76bcae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b76bcaea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b76bcaea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5b76bcaea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5b76bcaea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5b76bcaea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5b76bcae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5b76bcaea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5b76bcaea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5b5769b598_4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5b5769b598_4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5b5769b598_4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5b5769b598_4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5b5769b598_4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b5769b598_4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5b5769b598_4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5b5769b598_4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b5769b598_4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b5769b598_4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a301ff1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a301ff1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5b5769b598_4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35b5769b598_4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5b5769b598_4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5b5769b598_4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5b5769b598_4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5b5769b598_4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5b5769b598_4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5b5769b598_4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5b5769b598_4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5b5769b598_4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b76bcaea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b76bcaea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5b76bcaea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5b76bcae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b76bcaea3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b76bcaea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5b76bcaea3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5b76bcaea3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5b76bcaea3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5b76bcaea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a301ff15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5a301ff15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5b76bcaea3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5b76bcaea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5b76bcaea3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5b76bcaea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5b76bcaea3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5b76bcaea3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5b76bcaea3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5b76bcaea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5b76bcaea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5b76bcaea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5b76bcaea3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35b76bcaea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5b76bcaea3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5b76bcaea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5b76bcaea3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5b76bcaea3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a301ff15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a301ff15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gif"/><Relationship Id="rId7"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13"/>
          <p:cNvSpPr txBox="1"/>
          <p:nvPr/>
        </p:nvSpPr>
        <p:spPr>
          <a:xfrm>
            <a:off x="556950" y="1354125"/>
            <a:ext cx="8030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ALGORITHMIC DIFFERENTIATION (AD)</a:t>
            </a:r>
            <a:endParaRPr sz="2500">
              <a:solidFill>
                <a:schemeClr val="dk2"/>
              </a:solidFill>
            </a:endParaRPr>
          </a:p>
          <a:p>
            <a:pPr marL="0" lvl="0" indent="0" algn="ctr" rtl="0">
              <a:spcBef>
                <a:spcPts val="0"/>
              </a:spcBef>
              <a:spcAft>
                <a:spcPts val="0"/>
              </a:spcAft>
              <a:buNone/>
            </a:pPr>
            <a:r>
              <a:rPr lang="en" sz="2500">
                <a:solidFill>
                  <a:schemeClr val="dk2"/>
                </a:solidFill>
              </a:rPr>
              <a:t>PART I</a:t>
            </a:r>
            <a:endParaRPr sz="2500">
              <a:solidFill>
                <a:schemeClr val="dk2"/>
              </a:solidFill>
            </a:endParaRPr>
          </a:p>
        </p:txBody>
      </p:sp>
      <p:sp>
        <p:nvSpPr>
          <p:cNvPr id="56" name="Google Shape;56;p13"/>
          <p:cNvSpPr txBox="1"/>
          <p:nvPr/>
        </p:nvSpPr>
        <p:spPr>
          <a:xfrm>
            <a:off x="611075" y="3008675"/>
            <a:ext cx="8030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Ian Fenty</a:t>
            </a:r>
            <a:endParaRPr sz="2500">
              <a:solidFill>
                <a:schemeClr val="dk2"/>
              </a:solidFill>
            </a:endParaRPr>
          </a:p>
          <a:p>
            <a:pPr marL="0" lvl="0" indent="0" algn="ctr" rtl="0">
              <a:spcBef>
                <a:spcPts val="0"/>
              </a:spcBef>
              <a:spcAft>
                <a:spcPts val="0"/>
              </a:spcAft>
              <a:buNone/>
            </a:pPr>
            <a:r>
              <a:rPr lang="en" sz="2500">
                <a:solidFill>
                  <a:schemeClr val="dk2"/>
                </a:solidFill>
              </a:rPr>
              <a:t>Shreyas Gaikwad</a:t>
            </a:r>
            <a:endParaRPr sz="2500">
              <a:solidFill>
                <a:schemeClr val="dk2"/>
              </a:solidFill>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72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b="1"/>
              <a:t>Method 2: Tangent Linear Model (Linearized Forward Model)</a:t>
            </a:r>
            <a:endParaRPr sz="2120" b="1"/>
          </a:p>
        </p:txBody>
      </p:sp>
      <p:sp>
        <p:nvSpPr>
          <p:cNvPr id="126" name="Google Shape;12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27" name="Google Shape;127;p22"/>
          <p:cNvSpPr txBox="1">
            <a:spLocks noGrp="1"/>
          </p:cNvSpPr>
          <p:nvPr>
            <p:ph type="title"/>
          </p:nvPr>
        </p:nvSpPr>
        <p:spPr>
          <a:xfrm>
            <a:off x="2073725" y="1628625"/>
            <a:ext cx="4875000" cy="11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a:t>  δ</a:t>
            </a:r>
            <a:r>
              <a:rPr lang="en" sz="2720" b="1"/>
              <a:t>y = </a:t>
            </a:r>
            <a:r>
              <a:rPr lang="en" sz="2720" b="1">
                <a:solidFill>
                  <a:srgbClr val="9900FF"/>
                </a:solidFill>
              </a:rPr>
              <a:t>∂</a:t>
            </a:r>
            <a:r>
              <a:rPr lang="en" sz="2720" i="1">
                <a:solidFill>
                  <a:srgbClr val="9900FF"/>
                </a:solidFill>
              </a:rPr>
              <a:t>A</a:t>
            </a:r>
            <a:r>
              <a:rPr lang="en" sz="2720" b="1">
                <a:solidFill>
                  <a:srgbClr val="9900FF"/>
                </a:solidFill>
              </a:rPr>
              <a:t>/∂x</a:t>
            </a:r>
            <a:r>
              <a:rPr lang="en" sz="2720" b="1"/>
              <a:t> · </a:t>
            </a:r>
            <a:r>
              <a:rPr lang="en" sz="2720">
                <a:solidFill>
                  <a:srgbClr val="FF0000"/>
                </a:solidFill>
              </a:rPr>
              <a:t>δ</a:t>
            </a:r>
            <a:r>
              <a:rPr lang="en" sz="2720" b="1">
                <a:solidFill>
                  <a:srgbClr val="FF0000"/>
                </a:solidFill>
              </a:rPr>
              <a:t>x</a:t>
            </a:r>
            <a:r>
              <a:rPr lang="en" sz="2720" b="1"/>
              <a:t> </a:t>
            </a:r>
            <a:endParaRPr sz="2720" b="1"/>
          </a:p>
          <a:p>
            <a:pPr marL="457200" lvl="0" indent="457200" algn="l" rtl="0">
              <a:spcBef>
                <a:spcPts val="0"/>
              </a:spcBef>
              <a:spcAft>
                <a:spcPts val="0"/>
              </a:spcAft>
              <a:buSzPts val="990"/>
              <a:buNone/>
            </a:pPr>
            <a:r>
              <a:rPr lang="en" sz="2720"/>
              <a:t> ∴ δ</a:t>
            </a:r>
            <a:r>
              <a:rPr lang="en" sz="2720" b="1"/>
              <a:t>y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20"/>
              <a:t> </a:t>
            </a:r>
            <a:r>
              <a:rPr lang="en" sz="2720" b="1"/>
              <a:t>· </a:t>
            </a:r>
            <a:r>
              <a:rPr lang="en" sz="2720">
                <a:solidFill>
                  <a:srgbClr val="FF0000"/>
                </a:solidFill>
              </a:rPr>
              <a:t>δ</a:t>
            </a:r>
            <a:r>
              <a:rPr lang="en" sz="2720" b="1">
                <a:solidFill>
                  <a:srgbClr val="FF0000"/>
                </a:solidFill>
              </a:rPr>
              <a:t>x</a:t>
            </a:r>
            <a:endParaRPr sz="2720" b="1">
              <a:solidFill>
                <a:srgbClr val="FF0000"/>
              </a:solidFill>
            </a:endParaRPr>
          </a:p>
        </p:txBody>
      </p:sp>
      <p:sp>
        <p:nvSpPr>
          <p:cNvPr id="128" name="Google Shape;128;p22"/>
          <p:cNvSpPr txBox="1">
            <a:spLocks noGrp="1"/>
          </p:cNvSpPr>
          <p:nvPr>
            <p:ph type="body" idx="1"/>
          </p:nvPr>
        </p:nvSpPr>
        <p:spPr>
          <a:xfrm>
            <a:off x="311700" y="473125"/>
            <a:ext cx="8520600" cy="1550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solidFill>
                  <a:schemeClr val="accent2"/>
                </a:solidFill>
              </a:rPr>
              <a:t>We again have: </a:t>
            </a:r>
            <a:r>
              <a:rPr lang="en" b="1">
                <a:solidFill>
                  <a:schemeClr val="dk1"/>
                </a:solidFill>
              </a:rPr>
              <a:t>y</a:t>
            </a:r>
            <a:r>
              <a:rPr lang="en">
                <a:solidFill>
                  <a:schemeClr val="dk1"/>
                </a:solidFill>
              </a:rPr>
              <a:t> = </a:t>
            </a:r>
            <a:r>
              <a:rPr lang="en" i="1">
                <a:solidFill>
                  <a:schemeClr val="accent2"/>
                </a:solidFill>
              </a:rPr>
              <a:t>A</a:t>
            </a:r>
            <a:r>
              <a:rPr lang="en">
                <a:solidFill>
                  <a:schemeClr val="accent2"/>
                </a:solidFill>
              </a:rPr>
              <a:t>(</a:t>
            </a:r>
            <a:r>
              <a:rPr lang="en" b="1">
                <a:solidFill>
                  <a:srgbClr val="FF0000"/>
                </a:solidFill>
              </a:rPr>
              <a:t>x</a:t>
            </a:r>
            <a:r>
              <a:rPr lang="en">
                <a:solidFill>
                  <a:schemeClr val="accent2"/>
                </a:solidFill>
              </a:rPr>
              <a:t>) and </a:t>
            </a:r>
            <a:r>
              <a:rPr lang="en">
                <a:solidFill>
                  <a:srgbClr val="0000FF"/>
                </a:solidFill>
              </a:rPr>
              <a:t>J</a:t>
            </a:r>
            <a:r>
              <a:rPr lang="en">
                <a:solidFill>
                  <a:schemeClr val="accent2"/>
                </a:solidFill>
              </a:rPr>
              <a:t> = </a:t>
            </a:r>
            <a:r>
              <a:rPr lang="en" i="1">
                <a:solidFill>
                  <a:schemeClr val="accent2"/>
                </a:solidFill>
              </a:rPr>
              <a:t>f</a:t>
            </a:r>
            <a:r>
              <a:rPr lang="en">
                <a:solidFill>
                  <a:schemeClr val="accent2"/>
                </a:solidFill>
              </a:rPr>
              <a:t>(</a:t>
            </a:r>
            <a:r>
              <a:rPr lang="en" b="1">
                <a:solidFill>
                  <a:schemeClr val="dk1"/>
                </a:solidFill>
              </a:rPr>
              <a:t>y</a:t>
            </a:r>
            <a:r>
              <a:rPr lang="en">
                <a:solidFill>
                  <a:schemeClr val="accent2"/>
                </a:solidFill>
              </a:rPr>
              <a:t>)</a:t>
            </a:r>
            <a:endParaRPr>
              <a:solidFill>
                <a:schemeClr val="accent2"/>
              </a:solidFill>
            </a:endParaRPr>
          </a:p>
          <a:p>
            <a:pPr marL="0" lvl="0" indent="0" algn="l" rtl="0">
              <a:spcBef>
                <a:spcPts val="1200"/>
              </a:spcBef>
              <a:spcAft>
                <a:spcPts val="1200"/>
              </a:spcAft>
              <a:buNone/>
            </a:pPr>
            <a:r>
              <a:rPr lang="en">
                <a:solidFill>
                  <a:schemeClr val="accent2"/>
                </a:solidFill>
              </a:rPr>
              <a:t>We compute the directional derivative of </a:t>
            </a:r>
            <a:r>
              <a:rPr lang="en" b="1">
                <a:solidFill>
                  <a:schemeClr val="dk1"/>
                </a:solidFill>
              </a:rPr>
              <a:t>y</a:t>
            </a:r>
            <a:r>
              <a:rPr lang="en">
                <a:solidFill>
                  <a:schemeClr val="dk1"/>
                </a:solidFill>
              </a:rPr>
              <a:t> </a:t>
            </a:r>
            <a:r>
              <a:rPr lang="en">
                <a:solidFill>
                  <a:schemeClr val="accent2"/>
                </a:solidFill>
              </a:rPr>
              <a:t>with respect to </a:t>
            </a:r>
            <a:r>
              <a:rPr lang="en" b="1">
                <a:solidFill>
                  <a:srgbClr val="FF0000"/>
                </a:solidFill>
              </a:rPr>
              <a:t>x</a:t>
            </a:r>
            <a:r>
              <a:rPr lang="en">
                <a:solidFill>
                  <a:schemeClr val="accent2"/>
                </a:solidFill>
              </a:rPr>
              <a:t> using the tangent linear model. Let </a:t>
            </a:r>
            <a:r>
              <a:rPr lang="en">
                <a:solidFill>
                  <a:srgbClr val="FF0000"/>
                </a:solidFill>
              </a:rPr>
              <a:t>δ</a:t>
            </a:r>
            <a:r>
              <a:rPr lang="en" b="1">
                <a:solidFill>
                  <a:srgbClr val="FF0000"/>
                </a:solidFill>
              </a:rPr>
              <a:t>x</a:t>
            </a:r>
            <a:r>
              <a:rPr lang="en">
                <a:solidFill>
                  <a:schemeClr val="accent2"/>
                </a:solidFill>
              </a:rPr>
              <a:t> be a small perturbation in </a:t>
            </a:r>
            <a:r>
              <a:rPr lang="en" b="1">
                <a:solidFill>
                  <a:srgbClr val="FF0000"/>
                </a:solidFill>
              </a:rPr>
              <a:t>x</a:t>
            </a:r>
            <a:r>
              <a:rPr lang="en">
                <a:solidFill>
                  <a:schemeClr val="accent2"/>
                </a:solidFill>
              </a:rPr>
              <a:t>. The corresponding perturbation in </a:t>
            </a:r>
            <a:r>
              <a:rPr lang="en" b="1">
                <a:solidFill>
                  <a:schemeClr val="dk1"/>
                </a:solidFill>
              </a:rPr>
              <a:t>y</a:t>
            </a:r>
            <a:r>
              <a:rPr lang="en">
                <a:solidFill>
                  <a:schemeClr val="accent2"/>
                </a:solidFill>
              </a:rPr>
              <a:t> is given by:</a:t>
            </a:r>
            <a:endParaRPr>
              <a:solidFill>
                <a:schemeClr val="accent2"/>
              </a:solidFill>
            </a:endParaRPr>
          </a:p>
        </p:txBody>
      </p:sp>
      <p:sp>
        <p:nvSpPr>
          <p:cNvPr id="129" name="Google Shape;129;p22"/>
          <p:cNvSpPr txBox="1"/>
          <p:nvPr/>
        </p:nvSpPr>
        <p:spPr>
          <a:xfrm>
            <a:off x="1703550" y="2998853"/>
            <a:ext cx="5736900" cy="1173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200"/>
              </a:spcBef>
              <a:spcAft>
                <a:spcPts val="0"/>
              </a:spcAft>
              <a:buNone/>
            </a:pPr>
            <a:r>
              <a:rPr lang="en" sz="2700" dirty="0" err="1">
                <a:solidFill>
                  <a:srgbClr val="0000FF"/>
                </a:solidFill>
              </a:rPr>
              <a:t>δJ</a:t>
            </a:r>
            <a:r>
              <a:rPr lang="en" sz="2700" b="1" dirty="0">
                <a:solidFill>
                  <a:schemeClr val="dk1"/>
                </a:solidFill>
              </a:rPr>
              <a:t> = ∂</a:t>
            </a:r>
            <a:r>
              <a:rPr lang="en" sz="2700" i="1" dirty="0">
                <a:solidFill>
                  <a:schemeClr val="dk1"/>
                </a:solidFill>
              </a:rPr>
              <a:t>f</a:t>
            </a:r>
            <a:r>
              <a:rPr lang="en" sz="2700" b="1" dirty="0">
                <a:solidFill>
                  <a:schemeClr val="dk1"/>
                </a:solidFill>
              </a:rPr>
              <a:t>/∂y · </a:t>
            </a:r>
            <a:r>
              <a:rPr lang="en" sz="2700" b="1" dirty="0" err="1"/>
              <a:t>δy</a:t>
            </a:r>
            <a:r>
              <a:rPr lang="en" sz="2700" b="1" dirty="0">
                <a:solidFill>
                  <a:schemeClr val="dk1"/>
                </a:solidFill>
              </a:rPr>
              <a:t> </a:t>
            </a:r>
            <a:endParaRPr sz="2700" b="1" dirty="0">
              <a:solidFill>
                <a:schemeClr val="dk1"/>
              </a:solidFill>
            </a:endParaRPr>
          </a:p>
          <a:p>
            <a:pPr marL="0" lvl="0" indent="0" algn="ctr" rtl="0">
              <a:lnSpc>
                <a:spcPct val="100000"/>
              </a:lnSpc>
              <a:spcBef>
                <a:spcPts val="1200"/>
              </a:spcBef>
              <a:spcAft>
                <a:spcPts val="1200"/>
              </a:spcAft>
              <a:buNone/>
            </a:pPr>
            <a:r>
              <a:rPr lang="en" sz="2700" dirty="0">
                <a:solidFill>
                  <a:srgbClr val="0000FF"/>
                </a:solidFill>
              </a:rPr>
              <a:t>      </a:t>
            </a:r>
            <a:r>
              <a:rPr lang="en" sz="2720" dirty="0">
                <a:solidFill>
                  <a:schemeClr val="dk1"/>
                </a:solidFill>
              </a:rPr>
              <a:t>∴</a:t>
            </a:r>
            <a:r>
              <a:rPr lang="en" sz="2700" dirty="0">
                <a:solidFill>
                  <a:srgbClr val="0000FF"/>
                </a:solidFill>
              </a:rPr>
              <a:t>  </a:t>
            </a:r>
            <a:r>
              <a:rPr lang="en" sz="2700" dirty="0" err="1">
                <a:solidFill>
                  <a:srgbClr val="0000FF"/>
                </a:solidFill>
              </a:rPr>
              <a:t>δJ</a:t>
            </a:r>
            <a:r>
              <a:rPr lang="en" sz="2700" b="1" dirty="0">
                <a:solidFill>
                  <a:schemeClr val="dk1"/>
                </a:solidFill>
              </a:rPr>
              <a:t> = ∂</a:t>
            </a:r>
            <a:r>
              <a:rPr lang="en" sz="2700" i="1" dirty="0">
                <a:solidFill>
                  <a:schemeClr val="dk1"/>
                </a:solidFill>
              </a:rPr>
              <a:t>f</a:t>
            </a:r>
            <a:r>
              <a:rPr lang="en" sz="2700" b="1" dirty="0">
                <a:solidFill>
                  <a:schemeClr val="dk1"/>
                </a:solidFill>
              </a:rPr>
              <a:t>/∂</a:t>
            </a:r>
            <a:r>
              <a:rPr lang="en" sz="2700" b="1" dirty="0"/>
              <a:t>y</a:t>
            </a:r>
            <a:r>
              <a:rPr lang="en" sz="2700" b="1" dirty="0">
                <a:solidFill>
                  <a:schemeClr val="dk1"/>
                </a:solidFill>
              </a:rPr>
              <a:t> · </a:t>
            </a:r>
            <a:r>
              <a:rPr lang="en" sz="2720" b="1" dirty="0">
                <a:solidFill>
                  <a:srgbClr val="9900FF"/>
                </a:solidFill>
              </a:rPr>
              <a:t>A</a:t>
            </a:r>
            <a:r>
              <a:rPr lang="en" sz="2720" dirty="0">
                <a:solidFill>
                  <a:srgbClr val="9900FF"/>
                </a:solidFill>
              </a:rPr>
              <a:t>(</a:t>
            </a:r>
            <a:r>
              <a:rPr lang="en" sz="2720" b="1" dirty="0">
                <a:solidFill>
                  <a:srgbClr val="9900FF"/>
                </a:solidFill>
              </a:rPr>
              <a:t>x</a:t>
            </a:r>
            <a:r>
              <a:rPr lang="en" sz="2720" dirty="0">
                <a:solidFill>
                  <a:srgbClr val="9900FF"/>
                </a:solidFill>
              </a:rPr>
              <a:t>)</a:t>
            </a:r>
            <a:r>
              <a:rPr lang="en" sz="2720" b="1" dirty="0">
                <a:solidFill>
                  <a:schemeClr val="dk1"/>
                </a:solidFill>
              </a:rPr>
              <a:t> ·</a:t>
            </a:r>
            <a:r>
              <a:rPr lang="en" sz="2720" b="1" dirty="0">
                <a:solidFill>
                  <a:srgbClr val="FF0000"/>
                </a:solidFill>
              </a:rPr>
              <a:t> </a:t>
            </a:r>
            <a:r>
              <a:rPr lang="en" sz="2720" dirty="0" err="1">
                <a:solidFill>
                  <a:srgbClr val="FF0000"/>
                </a:solidFill>
              </a:rPr>
              <a:t>δ</a:t>
            </a:r>
            <a:r>
              <a:rPr lang="en" sz="2720" b="1" dirty="0" err="1">
                <a:solidFill>
                  <a:srgbClr val="FF0000"/>
                </a:solidFill>
              </a:rPr>
              <a:t>x</a:t>
            </a:r>
            <a:endParaRPr sz="1100" b="1" dirty="0">
              <a:solidFill>
                <a:srgbClr val="FF0000"/>
              </a:solidFill>
            </a:endParaRPr>
          </a:p>
        </p:txBody>
      </p:sp>
      <p:sp>
        <p:nvSpPr>
          <p:cNvPr id="130" name="Google Shape;130;p22"/>
          <p:cNvSpPr txBox="1">
            <a:spLocks noGrp="1"/>
          </p:cNvSpPr>
          <p:nvPr>
            <p:ph type="body" idx="1"/>
          </p:nvPr>
        </p:nvSpPr>
        <p:spPr>
          <a:xfrm>
            <a:off x="311700" y="2490563"/>
            <a:ext cx="8520600" cy="854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solidFill>
                  <a:schemeClr val="accent2"/>
                </a:solidFill>
              </a:rPr>
              <a:t>The matrix in </a:t>
            </a:r>
            <a:r>
              <a:rPr lang="en">
                <a:solidFill>
                  <a:srgbClr val="9900FF"/>
                </a:solidFill>
              </a:rPr>
              <a:t>purple</a:t>
            </a:r>
            <a:r>
              <a:rPr lang="en">
                <a:solidFill>
                  <a:schemeClr val="accent2"/>
                </a:solidFill>
              </a:rPr>
              <a:t> is the Jacobian or the </a:t>
            </a:r>
            <a:r>
              <a:rPr lang="en" b="1">
                <a:solidFill>
                  <a:srgbClr val="9900FF"/>
                </a:solidFill>
              </a:rPr>
              <a:t>Tangent Linear Model (TLM)</a:t>
            </a:r>
            <a:r>
              <a:rPr lang="en">
                <a:solidFill>
                  <a:schemeClr val="accent2"/>
                </a:solidFill>
              </a:rPr>
              <a:t>. Then propagate </a:t>
            </a:r>
            <a:r>
              <a:rPr lang="en">
                <a:solidFill>
                  <a:schemeClr val="dk1"/>
                </a:solidFill>
              </a:rPr>
              <a:t>δ</a:t>
            </a:r>
            <a:r>
              <a:rPr lang="en" b="1">
                <a:solidFill>
                  <a:schemeClr val="dk1"/>
                </a:solidFill>
              </a:rPr>
              <a:t>y</a:t>
            </a:r>
            <a:r>
              <a:rPr lang="en">
                <a:solidFill>
                  <a:schemeClr val="accent2"/>
                </a:solidFill>
              </a:rPr>
              <a:t> to get the change in </a:t>
            </a:r>
            <a:r>
              <a:rPr lang="en">
                <a:solidFill>
                  <a:srgbClr val="0000FF"/>
                </a:solidFill>
              </a:rPr>
              <a:t>J</a:t>
            </a:r>
            <a:r>
              <a:rPr lang="en">
                <a:solidFill>
                  <a:schemeClr val="accent2"/>
                </a:solidFill>
              </a:rPr>
              <a:t>:</a:t>
            </a:r>
            <a:endParaRPr>
              <a:solidFill>
                <a:schemeClr val="accent2"/>
              </a:solidFill>
            </a:endParaRPr>
          </a:p>
        </p:txBody>
      </p:sp>
      <p:sp>
        <p:nvSpPr>
          <p:cNvPr id="131" name="Google Shape;131;p22"/>
          <p:cNvSpPr txBox="1">
            <a:spLocks noGrp="1"/>
          </p:cNvSpPr>
          <p:nvPr>
            <p:ph type="body" idx="1"/>
          </p:nvPr>
        </p:nvSpPr>
        <p:spPr>
          <a:xfrm>
            <a:off x="311700" y="4240325"/>
            <a:ext cx="8160900" cy="755700"/>
          </a:xfrm>
          <a:prstGeom prst="rect">
            <a:avLst/>
          </a:prstGeom>
        </p:spPr>
        <p:txBody>
          <a:bodyPr spcFirstLastPara="1" wrap="square" lIns="91425" tIns="91425" rIns="91425" bIns="91425" anchor="t" anchorCtr="0">
            <a:noAutofit/>
          </a:bodyPr>
          <a:lstStyle/>
          <a:p>
            <a:pPr marL="0" lvl="0" indent="0" algn="l" rtl="0">
              <a:spcBef>
                <a:spcPts val="1200"/>
              </a:spcBef>
              <a:spcAft>
                <a:spcPts val="1200"/>
              </a:spcAft>
              <a:buClr>
                <a:schemeClr val="dk1"/>
              </a:buClr>
              <a:buSzPts val="1100"/>
              <a:buFont typeface="Arial"/>
              <a:buNone/>
            </a:pPr>
            <a:r>
              <a:rPr lang="en">
                <a:solidFill>
                  <a:schemeClr val="dk1"/>
                </a:solidFill>
              </a:rPr>
              <a:t>This gives the </a:t>
            </a:r>
            <a:r>
              <a:rPr lang="en" b="1">
                <a:solidFill>
                  <a:schemeClr val="dk1"/>
                </a:solidFill>
              </a:rPr>
              <a:t>directional derivative of </a:t>
            </a:r>
            <a:r>
              <a:rPr lang="en">
                <a:solidFill>
                  <a:srgbClr val="0000FF"/>
                </a:solidFill>
              </a:rPr>
              <a:t>J</a:t>
            </a:r>
            <a:r>
              <a:rPr lang="en" b="1">
                <a:solidFill>
                  <a:srgbClr val="0000FF"/>
                </a:solidFill>
              </a:rPr>
              <a:t> </a:t>
            </a:r>
            <a:r>
              <a:rPr lang="en" b="1">
                <a:solidFill>
                  <a:schemeClr val="dk1"/>
                </a:solidFill>
              </a:rPr>
              <a:t>along </a:t>
            </a:r>
            <a:r>
              <a:rPr lang="en">
                <a:solidFill>
                  <a:srgbClr val="FF0000"/>
                </a:solidFill>
              </a:rPr>
              <a:t>δ</a:t>
            </a:r>
            <a:r>
              <a:rPr lang="en" b="1">
                <a:solidFill>
                  <a:srgbClr val="FF0000"/>
                </a:solidFill>
              </a:rPr>
              <a:t>x</a:t>
            </a:r>
            <a:r>
              <a:rPr lang="en">
                <a:solidFill>
                  <a:schemeClr val="dk1"/>
                </a:solidFill>
              </a:rPr>
              <a:t>. To compute full gradient ∂</a:t>
            </a:r>
            <a:r>
              <a:rPr lang="en">
                <a:solidFill>
                  <a:srgbClr val="0000FF"/>
                </a:solidFill>
              </a:rPr>
              <a:t>J</a:t>
            </a:r>
            <a:r>
              <a:rPr lang="en">
                <a:solidFill>
                  <a:schemeClr val="dk1"/>
                </a:solidFill>
              </a:rPr>
              <a:t>/∂</a:t>
            </a:r>
            <a:r>
              <a:rPr lang="en" b="1">
                <a:solidFill>
                  <a:srgbClr val="FF0000"/>
                </a:solidFill>
              </a:rPr>
              <a:t>x</a:t>
            </a:r>
            <a:r>
              <a:rPr lang="en">
                <a:solidFill>
                  <a:schemeClr val="dk1"/>
                </a:solidFill>
              </a:rPr>
              <a:t>, repeat for each unit vector </a:t>
            </a:r>
            <a:r>
              <a:rPr lang="en">
                <a:solidFill>
                  <a:srgbClr val="FF0000"/>
                </a:solidFill>
              </a:rPr>
              <a:t>δ</a:t>
            </a:r>
            <a:r>
              <a:rPr lang="en" b="1">
                <a:solidFill>
                  <a:srgbClr val="FF0000"/>
                </a:solidFill>
              </a:rPr>
              <a:t>x</a:t>
            </a:r>
            <a:r>
              <a:rPr lang="en">
                <a:solidFill>
                  <a:schemeClr val="dk1"/>
                </a:solidFill>
              </a:rPr>
              <a:t> = </a:t>
            </a:r>
            <a:r>
              <a:rPr lang="en" b="1">
                <a:solidFill>
                  <a:schemeClr val="dk1"/>
                </a:solidFill>
              </a:rPr>
              <a:t>e</a:t>
            </a:r>
            <a:r>
              <a:rPr lang="en">
                <a:solidFill>
                  <a:schemeClr val="dk1"/>
                </a:solidFill>
              </a:rPr>
              <a:t>ᵢ</a:t>
            </a:r>
            <a:endParaRPr>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2: Tangent Linear Model</a:t>
            </a:r>
            <a:endParaRPr b="1"/>
          </a:p>
        </p:txBody>
      </p:sp>
      <p:sp>
        <p:nvSpPr>
          <p:cNvPr id="137" name="Google Shape;13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38" name="Google Shape;138;p23"/>
          <p:cNvSpPr txBox="1">
            <a:spLocks noGrp="1"/>
          </p:cNvSpPr>
          <p:nvPr>
            <p:ph type="title"/>
          </p:nvPr>
        </p:nvSpPr>
        <p:spPr>
          <a:xfrm>
            <a:off x="1545575" y="700225"/>
            <a:ext cx="1980600" cy="108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solidFill>
                  <a:srgbClr val="000000"/>
                </a:solidFill>
              </a:rPr>
              <a:t>y = </a:t>
            </a:r>
            <a:r>
              <a:rPr lang="en" sz="2720" i="1">
                <a:solidFill>
                  <a:srgbClr val="000000"/>
                </a:solidFill>
              </a:rPr>
              <a:t>A</a:t>
            </a:r>
            <a:r>
              <a:rPr lang="en" sz="2720">
                <a:solidFill>
                  <a:srgbClr val="000000"/>
                </a:solidFill>
              </a:rPr>
              <a:t>(</a:t>
            </a:r>
            <a:r>
              <a:rPr lang="en" sz="2720" b="1">
                <a:solidFill>
                  <a:srgbClr val="FF0000"/>
                </a:solidFill>
              </a:rPr>
              <a:t>x</a:t>
            </a:r>
            <a:r>
              <a:rPr lang="en" sz="2720"/>
              <a:t>)</a:t>
            </a:r>
            <a:r>
              <a:rPr lang="en" sz="2720" b="1"/>
              <a:t> </a:t>
            </a:r>
            <a:endParaRPr sz="2720" b="1"/>
          </a:p>
          <a:p>
            <a:pPr marL="0" lvl="0" indent="0" algn="l" rtl="0">
              <a:spcBef>
                <a:spcPts val="0"/>
              </a:spcBef>
              <a:spcAft>
                <a:spcPts val="0"/>
              </a:spcAft>
              <a:buSzPts val="990"/>
              <a:buNone/>
            </a:pPr>
            <a:r>
              <a:rPr lang="en" sz="2720">
                <a:solidFill>
                  <a:srgbClr val="0000FF"/>
                </a:solidFill>
              </a:rPr>
              <a:t>   J</a:t>
            </a:r>
            <a:r>
              <a:rPr lang="en" sz="2720" b="1"/>
              <a:t> = </a:t>
            </a:r>
            <a:r>
              <a:rPr lang="en" sz="2720" i="1"/>
              <a:t>f</a:t>
            </a:r>
            <a:r>
              <a:rPr lang="en" sz="2720"/>
              <a:t>(</a:t>
            </a:r>
            <a:r>
              <a:rPr lang="en" sz="2720" b="1"/>
              <a:t>y</a:t>
            </a:r>
            <a:r>
              <a:rPr lang="en" sz="2720"/>
              <a:t>)</a:t>
            </a:r>
            <a:endParaRPr sz="2720"/>
          </a:p>
        </p:txBody>
      </p:sp>
      <p:sp>
        <p:nvSpPr>
          <p:cNvPr id="139" name="Google Shape;139;p23"/>
          <p:cNvSpPr txBox="1">
            <a:spLocks noGrp="1"/>
          </p:cNvSpPr>
          <p:nvPr>
            <p:ph type="body" idx="1"/>
          </p:nvPr>
        </p:nvSpPr>
        <p:spPr>
          <a:xfrm>
            <a:off x="132600" y="2509369"/>
            <a:ext cx="8878800" cy="239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accent2"/>
                </a:solidFill>
              </a:rPr>
              <a:t>Characteristics:</a:t>
            </a:r>
            <a:endParaRPr dirty="0">
              <a:solidFill>
                <a:schemeClr val="accent2"/>
              </a:solidFill>
            </a:endParaRPr>
          </a:p>
          <a:p>
            <a:pPr marL="457200" lvl="0" indent="-342900" algn="l" rtl="0">
              <a:spcBef>
                <a:spcPts val="1200"/>
              </a:spcBef>
              <a:spcAft>
                <a:spcPts val="0"/>
              </a:spcAft>
              <a:buClr>
                <a:schemeClr val="dk1"/>
              </a:buClr>
              <a:buSzPts val="1800"/>
              <a:buChar char="●"/>
            </a:pPr>
            <a:r>
              <a:rPr lang="en" dirty="0">
                <a:solidFill>
                  <a:schemeClr val="dk1"/>
                </a:solidFill>
              </a:rPr>
              <a:t>Precise.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One call of TLM takes roughly twice as long as a non-linear forward model call.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Requires N calls of the TLM for N-dimensional gradient </a:t>
            </a:r>
            <a:r>
              <a:rPr lang="en" dirty="0" err="1">
                <a:solidFill>
                  <a:schemeClr val="dk1"/>
                </a:solidFill>
              </a:rPr>
              <a:t>wrt</a:t>
            </a:r>
            <a:r>
              <a:rPr lang="en" dirty="0">
                <a:solidFill>
                  <a:schemeClr val="dk1"/>
                </a:solidFill>
              </a:rPr>
              <a:t> </a:t>
            </a:r>
            <a:r>
              <a:rPr lang="en" b="1" dirty="0">
                <a:solidFill>
                  <a:srgbClr val="FF0000"/>
                </a:solidFill>
              </a:rPr>
              <a:t>x</a:t>
            </a:r>
            <a:r>
              <a:rPr lang="en" dirty="0">
                <a:solidFill>
                  <a:schemeClr val="dk1"/>
                </a:solidFill>
              </a:rPr>
              <a:t>.</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Doesn’t scale well (N ~ 0.5 billion “controls” for ECCO).</a:t>
            </a:r>
            <a:endParaRPr dirty="0">
              <a:solidFill>
                <a:schemeClr val="dk1"/>
              </a:solidFill>
            </a:endParaRPr>
          </a:p>
        </p:txBody>
      </p:sp>
      <p:sp>
        <p:nvSpPr>
          <p:cNvPr id="140" name="Google Shape;140;p23"/>
          <p:cNvSpPr txBox="1">
            <a:spLocks noGrp="1"/>
          </p:cNvSpPr>
          <p:nvPr>
            <p:ph type="title"/>
          </p:nvPr>
        </p:nvSpPr>
        <p:spPr>
          <a:xfrm>
            <a:off x="2874250" y="769983"/>
            <a:ext cx="4875000" cy="9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a:solidFill>
                  <a:srgbClr val="000000"/>
                </a:solidFill>
              </a:rPr>
              <a:t>δ</a:t>
            </a:r>
            <a:r>
              <a:rPr lang="en" sz="2720" b="1">
                <a:solidFill>
                  <a:srgbClr val="000000"/>
                </a:solidFill>
              </a:rPr>
              <a:t>y</a:t>
            </a:r>
            <a:r>
              <a:rPr lang="en" sz="2720" b="1"/>
              <a:t>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20" b="1"/>
              <a:t> · </a:t>
            </a:r>
            <a:r>
              <a:rPr lang="en" sz="2720">
                <a:solidFill>
                  <a:srgbClr val="FF0000"/>
                </a:solidFill>
              </a:rPr>
              <a:t>δ</a:t>
            </a:r>
            <a:r>
              <a:rPr lang="en" sz="2720" b="1">
                <a:solidFill>
                  <a:srgbClr val="FF0000"/>
                </a:solidFill>
              </a:rPr>
              <a:t>x</a:t>
            </a:r>
            <a:endParaRPr sz="2720" b="1"/>
          </a:p>
          <a:p>
            <a:pPr marL="0" lvl="0" indent="0" algn="ctr" rtl="0">
              <a:spcBef>
                <a:spcPts val="0"/>
              </a:spcBef>
              <a:spcAft>
                <a:spcPts val="0"/>
              </a:spcAft>
              <a:buSzPts val="990"/>
              <a:buNone/>
            </a:pPr>
            <a:r>
              <a:rPr lang="en" sz="2720" b="1"/>
              <a:t> </a:t>
            </a:r>
            <a:r>
              <a:rPr lang="en" sz="2700">
                <a:solidFill>
                  <a:srgbClr val="0000FF"/>
                </a:solidFill>
              </a:rPr>
              <a:t>δJ</a:t>
            </a:r>
            <a:r>
              <a:rPr lang="en" sz="2700" b="1"/>
              <a:t> = ∂</a:t>
            </a:r>
            <a:r>
              <a:rPr lang="en" sz="2700" i="1"/>
              <a:t>f</a:t>
            </a:r>
            <a:r>
              <a:rPr lang="en" sz="2700" b="1"/>
              <a:t>/∂y · δy </a:t>
            </a:r>
            <a:endParaRPr sz="2720" b="1"/>
          </a:p>
        </p:txBody>
      </p:sp>
      <p:sp>
        <p:nvSpPr>
          <p:cNvPr id="141" name="Google Shape;141;p23"/>
          <p:cNvSpPr txBox="1"/>
          <p:nvPr/>
        </p:nvSpPr>
        <p:spPr>
          <a:xfrm>
            <a:off x="1237050" y="1948400"/>
            <a:ext cx="7324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00">
                <a:solidFill>
                  <a:schemeClr val="dk1"/>
                </a:solidFill>
              </a:rPr>
              <a:t>To compute full gradient ∂</a:t>
            </a:r>
            <a:r>
              <a:rPr lang="en" sz="1800">
                <a:solidFill>
                  <a:srgbClr val="0000FF"/>
                </a:solidFill>
              </a:rPr>
              <a:t>J</a:t>
            </a:r>
            <a:r>
              <a:rPr lang="en" sz="1800">
                <a:solidFill>
                  <a:schemeClr val="dk1"/>
                </a:solidFill>
              </a:rPr>
              <a:t>/∂</a:t>
            </a:r>
            <a:r>
              <a:rPr lang="en" sz="1800" b="1">
                <a:solidFill>
                  <a:srgbClr val="FF0000"/>
                </a:solidFill>
              </a:rPr>
              <a:t>x</a:t>
            </a:r>
            <a:r>
              <a:rPr lang="en" sz="1800">
                <a:solidFill>
                  <a:schemeClr val="dk1"/>
                </a:solidFill>
              </a:rPr>
              <a:t>, repeat for each unit vector </a:t>
            </a:r>
            <a:r>
              <a:rPr lang="en" sz="1800">
                <a:solidFill>
                  <a:srgbClr val="FF0000"/>
                </a:solidFill>
              </a:rPr>
              <a:t>δ</a:t>
            </a:r>
            <a:r>
              <a:rPr lang="en" sz="1800" b="1">
                <a:solidFill>
                  <a:srgbClr val="FF0000"/>
                </a:solidFill>
              </a:rPr>
              <a:t>x</a:t>
            </a:r>
            <a:r>
              <a:rPr lang="en" sz="1800">
                <a:solidFill>
                  <a:schemeClr val="dk1"/>
                </a:solidFill>
              </a:rPr>
              <a:t> = </a:t>
            </a:r>
            <a:r>
              <a:rPr lang="en" sz="1800" b="1">
                <a:solidFill>
                  <a:schemeClr val="dk1"/>
                </a:solidFill>
              </a:rPr>
              <a:t>e</a:t>
            </a:r>
            <a:r>
              <a:rPr lang="en" sz="1800">
                <a:solidFill>
                  <a:schemeClr val="dk1"/>
                </a:solidFill>
              </a:rPr>
              <a:t>ᵢ</a:t>
            </a:r>
            <a:endParaRPr sz="1800">
              <a:solidFill>
                <a:schemeClr val="accent2"/>
              </a:solidFill>
            </a:endParaRPr>
          </a:p>
        </p:txBody>
      </p:sp>
      <p:sp>
        <p:nvSpPr>
          <p:cNvPr id="142" name="Google Shape;142;p23"/>
          <p:cNvSpPr/>
          <p:nvPr/>
        </p:nvSpPr>
        <p:spPr>
          <a:xfrm rot="5400000" flipH="1">
            <a:off x="5691875" y="220350"/>
            <a:ext cx="254400" cy="1004100"/>
          </a:xfrm>
          <a:prstGeom prst="bentUpArrow">
            <a:avLst>
              <a:gd name="adj1" fmla="val 25000"/>
              <a:gd name="adj2" fmla="val 2980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23"/>
          <p:cNvSpPr txBox="1"/>
          <p:nvPr/>
        </p:nvSpPr>
        <p:spPr>
          <a:xfrm>
            <a:off x="6381300" y="437425"/>
            <a:ext cx="209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9900FF"/>
                </a:solidFill>
              </a:rPr>
              <a:t>HARD TO GET</a:t>
            </a:r>
            <a:endParaRPr sz="1800">
              <a:solidFill>
                <a:srgbClr val="9900FF"/>
              </a:solidFill>
            </a:endParaRPr>
          </a:p>
        </p:txBody>
      </p:sp>
      <p:sp>
        <p:nvSpPr>
          <p:cNvPr id="144" name="Google Shape;144;p23"/>
          <p:cNvSpPr/>
          <p:nvPr/>
        </p:nvSpPr>
        <p:spPr>
          <a:xfrm rot="5400000">
            <a:off x="5665175" y="1365602"/>
            <a:ext cx="307800" cy="1004100"/>
          </a:xfrm>
          <a:prstGeom prst="bentUpArrow">
            <a:avLst>
              <a:gd name="adj1" fmla="val 25000"/>
              <a:gd name="adj2" fmla="val 2980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23"/>
          <p:cNvSpPr txBox="1"/>
          <p:nvPr/>
        </p:nvSpPr>
        <p:spPr>
          <a:xfrm>
            <a:off x="6415686" y="1655090"/>
            <a:ext cx="209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TRIVIAL</a:t>
            </a:r>
            <a:endParaRPr sz="18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sldNum" idx="12"/>
          </p:nvPr>
        </p:nvSpPr>
        <p:spPr>
          <a:xfrm>
            <a:off x="8473658" y="46631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1" name="Google Shape;151;p24"/>
          <p:cNvSpPr txBox="1">
            <a:spLocks noGrp="1"/>
          </p:cNvSpPr>
          <p:nvPr>
            <p:ph type="body" idx="1"/>
          </p:nvPr>
        </p:nvSpPr>
        <p:spPr>
          <a:xfrm>
            <a:off x="311700" y="700225"/>
            <a:ext cx="8520600" cy="1102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TLM (Method 2) employs the chain rule to linearize the non-linear forward model line-by-line. It then propagates small perturbations through the linearized model equations to get the precise directional derivative.</a:t>
            </a:r>
            <a:endParaRPr>
              <a:solidFill>
                <a:schemeClr val="accent2"/>
              </a:solidFill>
            </a:endParaRPr>
          </a:p>
        </p:txBody>
      </p:sp>
      <p:sp>
        <p:nvSpPr>
          <p:cNvPr id="152" name="Google Shape;152;p24"/>
          <p:cNvSpPr txBox="1">
            <a:spLocks noGrp="1"/>
          </p:cNvSpPr>
          <p:nvPr>
            <p:ph type="title"/>
          </p:nvPr>
        </p:nvSpPr>
        <p:spPr>
          <a:xfrm>
            <a:off x="670350" y="1637238"/>
            <a:ext cx="7803300" cy="1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720"/>
              <a:t>y = </a:t>
            </a:r>
            <a:r>
              <a:rPr lang="en" sz="2720">
                <a:solidFill>
                  <a:srgbClr val="FF0000"/>
                </a:solidFill>
              </a:rPr>
              <a:t>x</a:t>
            </a:r>
            <a:r>
              <a:rPr lang="en" sz="2720"/>
              <a:t>, J = y²</a:t>
            </a:r>
            <a:endParaRPr sz="2720"/>
          </a:p>
          <a:p>
            <a:pPr marL="0" lvl="0" indent="0" algn="l" rtl="0">
              <a:spcBef>
                <a:spcPts val="0"/>
              </a:spcBef>
              <a:spcAft>
                <a:spcPts val="0"/>
              </a:spcAft>
              <a:buSzPts val="990"/>
              <a:buNone/>
            </a:pPr>
            <a:r>
              <a:rPr lang="en" sz="2720"/>
              <a:t>∴ δy = </a:t>
            </a:r>
            <a:r>
              <a:rPr lang="en" sz="2720">
                <a:solidFill>
                  <a:srgbClr val="FF0000"/>
                </a:solidFill>
              </a:rPr>
              <a:t>δx</a:t>
            </a:r>
            <a:r>
              <a:rPr lang="en" sz="2720"/>
              <a:t> and δJ = 2yδy</a:t>
            </a:r>
            <a:endParaRPr sz="2720"/>
          </a:p>
          <a:p>
            <a:pPr marL="0" lvl="0" indent="0" algn="l" rtl="0">
              <a:spcBef>
                <a:spcPts val="0"/>
              </a:spcBef>
              <a:spcAft>
                <a:spcPts val="0"/>
              </a:spcAft>
              <a:buSzPts val="990"/>
              <a:buNone/>
            </a:pPr>
            <a:r>
              <a:rPr lang="en" sz="2720"/>
              <a:t>In 1D, only one unit vector </a:t>
            </a:r>
            <a:r>
              <a:rPr lang="en" sz="2720">
                <a:solidFill>
                  <a:srgbClr val="FF0000"/>
                </a:solidFill>
              </a:rPr>
              <a:t>δx</a:t>
            </a:r>
            <a:r>
              <a:rPr lang="en" sz="2720"/>
              <a:t> = 1.</a:t>
            </a:r>
            <a:endParaRPr sz="2720"/>
          </a:p>
          <a:p>
            <a:pPr marL="0" lvl="0" indent="0" algn="l" rtl="0">
              <a:spcBef>
                <a:spcPts val="0"/>
              </a:spcBef>
              <a:spcAft>
                <a:spcPts val="0"/>
              </a:spcAft>
              <a:buClr>
                <a:schemeClr val="dk1"/>
              </a:buClr>
              <a:buSzPts val="990"/>
              <a:buFont typeface="Arial"/>
              <a:buNone/>
            </a:pPr>
            <a:r>
              <a:rPr lang="en" sz="2720"/>
              <a:t>∴ δy = 1</a:t>
            </a:r>
            <a:r>
              <a:rPr lang="en" sz="2720">
                <a:solidFill>
                  <a:srgbClr val="9900FF"/>
                </a:solidFill>
              </a:rPr>
              <a:t> </a:t>
            </a:r>
            <a:r>
              <a:rPr lang="en" sz="2720"/>
              <a:t>and δJ = 2y = </a:t>
            </a:r>
            <a:r>
              <a:rPr lang="en" sz="2720">
                <a:solidFill>
                  <a:srgbClr val="9900FF"/>
                </a:solidFill>
              </a:rPr>
              <a:t>2x</a:t>
            </a:r>
            <a:endParaRPr sz="2720">
              <a:solidFill>
                <a:srgbClr val="9900FF"/>
              </a:solidFill>
            </a:endParaRPr>
          </a:p>
          <a:p>
            <a:pPr marL="0" lvl="0" indent="0" algn="l" rtl="0">
              <a:spcBef>
                <a:spcPts val="0"/>
              </a:spcBef>
              <a:spcAft>
                <a:spcPts val="0"/>
              </a:spcAft>
              <a:buSzPts val="990"/>
              <a:buNone/>
            </a:pPr>
            <a:r>
              <a:rPr lang="en" sz="2720"/>
              <a:t>∴ </a:t>
            </a:r>
            <a:r>
              <a:rPr lang="en" sz="2720">
                <a:solidFill>
                  <a:srgbClr val="9900FF"/>
                </a:solidFill>
              </a:rPr>
              <a:t>2x</a:t>
            </a:r>
            <a:r>
              <a:rPr lang="en" sz="2720"/>
              <a:t> is our directional derivative </a:t>
            </a:r>
            <a:r>
              <a:rPr lang="en" sz="2720">
                <a:solidFill>
                  <a:srgbClr val="000000"/>
                </a:solidFill>
                <a:highlight>
                  <a:srgbClr val="6AA84F"/>
                </a:highlight>
              </a:rPr>
              <a:t>(precise)</a:t>
            </a:r>
            <a:r>
              <a:rPr lang="en" sz="2720"/>
              <a:t>.</a:t>
            </a:r>
            <a:endParaRPr sz="2720"/>
          </a:p>
          <a:p>
            <a:pPr marL="0" lvl="0" indent="0" algn="l" rtl="0">
              <a:spcBef>
                <a:spcPts val="0"/>
              </a:spcBef>
              <a:spcAft>
                <a:spcPts val="0"/>
              </a:spcAft>
              <a:buClr>
                <a:schemeClr val="dk1"/>
              </a:buClr>
              <a:buSzPts val="990"/>
              <a:buFont typeface="Arial"/>
              <a:buNone/>
            </a:pPr>
            <a:endParaRPr sz="2720"/>
          </a:p>
          <a:p>
            <a:pPr marL="0" lvl="0" indent="0" algn="l" rtl="0">
              <a:spcBef>
                <a:spcPts val="0"/>
              </a:spcBef>
              <a:spcAft>
                <a:spcPts val="0"/>
              </a:spcAft>
              <a:buSzPts val="990"/>
              <a:buNone/>
            </a:pPr>
            <a:r>
              <a:rPr lang="en" sz="2720"/>
              <a:t>Reminder that for Method 1 our result was </a:t>
            </a:r>
            <a:br>
              <a:rPr lang="en" sz="2720"/>
            </a:br>
            <a:r>
              <a:rPr lang="en" sz="2720">
                <a:solidFill>
                  <a:srgbClr val="9900FF"/>
                </a:solidFill>
              </a:rPr>
              <a:t>2x</a:t>
            </a:r>
            <a:r>
              <a:rPr lang="en" sz="2720"/>
              <a:t> + </a:t>
            </a:r>
            <a:r>
              <a:rPr lang="en" sz="2700">
                <a:solidFill>
                  <a:schemeClr val="accent2"/>
                </a:solidFill>
              </a:rPr>
              <a:t>ε </a:t>
            </a:r>
            <a:r>
              <a:rPr lang="en" sz="2700">
                <a:highlight>
                  <a:srgbClr val="FF0000"/>
                </a:highlight>
              </a:rPr>
              <a:t>(slightly off)</a:t>
            </a:r>
            <a:r>
              <a:rPr lang="en" sz="2700">
                <a:highlight>
                  <a:schemeClr val="lt1"/>
                </a:highlight>
              </a:rPr>
              <a:t>.</a:t>
            </a:r>
            <a:endParaRPr sz="2720">
              <a:highlight>
                <a:schemeClr val="lt1"/>
              </a:highlight>
            </a:endParaRPr>
          </a:p>
          <a:p>
            <a:pPr marL="0" lvl="0" indent="0" algn="l" rtl="0">
              <a:spcBef>
                <a:spcPts val="0"/>
              </a:spcBef>
              <a:spcAft>
                <a:spcPts val="0"/>
              </a:spcAft>
              <a:buSzPts val="990"/>
              <a:buNone/>
            </a:pPr>
            <a:endParaRPr sz="2720"/>
          </a:p>
        </p:txBody>
      </p:sp>
      <p:sp>
        <p:nvSpPr>
          <p:cNvPr id="153" name="Google Shape;153;p24"/>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2: Tangent Linear Model Example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72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b="1"/>
              <a:t>Method 3: Adjoint Model (Transpose of TLM)</a:t>
            </a:r>
            <a:endParaRPr sz="2120" b="1"/>
          </a:p>
        </p:txBody>
      </p:sp>
      <p:sp>
        <p:nvSpPr>
          <p:cNvPr id="159" name="Google Shape;15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60" name="Google Shape;160;p25"/>
          <p:cNvSpPr txBox="1">
            <a:spLocks noGrp="1"/>
          </p:cNvSpPr>
          <p:nvPr>
            <p:ph type="body" idx="1"/>
          </p:nvPr>
        </p:nvSpPr>
        <p:spPr>
          <a:xfrm>
            <a:off x="311700" y="562350"/>
            <a:ext cx="8520600" cy="5052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a:solidFill>
                  <a:schemeClr val="accent2"/>
                </a:solidFill>
              </a:rPr>
              <a:t>We again have: </a:t>
            </a:r>
            <a:r>
              <a:rPr lang="en" b="1">
                <a:solidFill>
                  <a:schemeClr val="dk1"/>
                </a:solidFill>
              </a:rPr>
              <a:t>y</a:t>
            </a:r>
            <a:r>
              <a:rPr lang="en">
                <a:solidFill>
                  <a:schemeClr val="accent2"/>
                </a:solidFill>
              </a:rPr>
              <a:t> = </a:t>
            </a:r>
            <a:r>
              <a:rPr lang="en" i="1">
                <a:solidFill>
                  <a:schemeClr val="accent2"/>
                </a:solidFill>
              </a:rPr>
              <a:t>A</a:t>
            </a:r>
            <a:r>
              <a:rPr lang="en">
                <a:solidFill>
                  <a:schemeClr val="accent2"/>
                </a:solidFill>
              </a:rPr>
              <a:t>(</a:t>
            </a:r>
            <a:r>
              <a:rPr lang="en" b="1">
                <a:solidFill>
                  <a:srgbClr val="FF0000"/>
                </a:solidFill>
              </a:rPr>
              <a:t>x</a:t>
            </a:r>
            <a:r>
              <a:rPr lang="en">
                <a:solidFill>
                  <a:schemeClr val="accent2"/>
                </a:solidFill>
              </a:rPr>
              <a:t>) and </a:t>
            </a:r>
            <a:r>
              <a:rPr lang="en">
                <a:solidFill>
                  <a:srgbClr val="0000FF"/>
                </a:solidFill>
              </a:rPr>
              <a:t>J</a:t>
            </a:r>
            <a:r>
              <a:rPr lang="en">
                <a:solidFill>
                  <a:schemeClr val="accent2"/>
                </a:solidFill>
              </a:rPr>
              <a:t> = </a:t>
            </a:r>
            <a:r>
              <a:rPr lang="en" i="1">
                <a:solidFill>
                  <a:schemeClr val="accent2"/>
                </a:solidFill>
              </a:rPr>
              <a:t>f</a:t>
            </a:r>
            <a:r>
              <a:rPr lang="en">
                <a:solidFill>
                  <a:schemeClr val="accent2"/>
                </a:solidFill>
              </a:rPr>
              <a:t>(</a:t>
            </a:r>
            <a:r>
              <a:rPr lang="en" b="1">
                <a:solidFill>
                  <a:srgbClr val="000000"/>
                </a:solidFill>
              </a:rPr>
              <a:t>y</a:t>
            </a:r>
            <a:r>
              <a:rPr lang="en">
                <a:solidFill>
                  <a:schemeClr val="accent2"/>
                </a:solidFill>
              </a:rPr>
              <a:t>). Let’s employ the chain rule</a:t>
            </a:r>
            <a:endParaRPr>
              <a:solidFill>
                <a:schemeClr val="accent2"/>
              </a:solidFill>
            </a:endParaRPr>
          </a:p>
        </p:txBody>
      </p:sp>
      <p:sp>
        <p:nvSpPr>
          <p:cNvPr id="161" name="Google Shape;161;p25"/>
          <p:cNvSpPr txBox="1">
            <a:spLocks noGrp="1"/>
          </p:cNvSpPr>
          <p:nvPr>
            <p:ph type="title"/>
          </p:nvPr>
        </p:nvSpPr>
        <p:spPr>
          <a:xfrm>
            <a:off x="764675" y="923666"/>
            <a:ext cx="7767600" cy="2803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2700" dirty="0"/>
              <a:t>        </a:t>
            </a:r>
            <a:r>
              <a:rPr lang="en" sz="2700" b="1" dirty="0"/>
              <a:t>∂</a:t>
            </a:r>
            <a:r>
              <a:rPr lang="en" sz="2700" dirty="0">
                <a:solidFill>
                  <a:srgbClr val="0000FF"/>
                </a:solidFill>
              </a:rPr>
              <a:t>J</a:t>
            </a:r>
            <a:r>
              <a:rPr lang="en" sz="2700" b="1" dirty="0"/>
              <a:t>/∂</a:t>
            </a:r>
            <a:r>
              <a:rPr lang="en" sz="2700" dirty="0">
                <a:solidFill>
                  <a:srgbClr val="FF0000"/>
                </a:solidFill>
              </a:rPr>
              <a:t>x</a:t>
            </a:r>
            <a:r>
              <a:rPr lang="en" sz="2700" dirty="0"/>
              <a:t>ᵢ</a:t>
            </a:r>
            <a:r>
              <a:rPr lang="en" sz="2700" b="1" dirty="0"/>
              <a:t> </a:t>
            </a:r>
            <a:r>
              <a:rPr lang="en" sz="2700" dirty="0"/>
              <a:t>=</a:t>
            </a:r>
            <a:r>
              <a:rPr lang="en" sz="2700" b="1" dirty="0"/>
              <a:t> ∑</a:t>
            </a:r>
            <a:r>
              <a:rPr lang="en" sz="1800" dirty="0"/>
              <a:t>j</a:t>
            </a:r>
            <a:r>
              <a:rPr lang="en" sz="2700" b="1" dirty="0"/>
              <a:t>  ∂</a:t>
            </a:r>
            <a:r>
              <a:rPr lang="en" sz="2700" dirty="0">
                <a:solidFill>
                  <a:srgbClr val="0000FF"/>
                </a:solidFill>
              </a:rPr>
              <a:t>J</a:t>
            </a:r>
            <a:r>
              <a:rPr lang="en" sz="2700" dirty="0"/>
              <a:t>/</a:t>
            </a:r>
            <a:r>
              <a:rPr lang="en" sz="2700" b="1" dirty="0"/>
              <a:t>∂</a:t>
            </a:r>
            <a:r>
              <a:rPr lang="en" sz="2700" dirty="0" err="1"/>
              <a:t>y</a:t>
            </a:r>
            <a:r>
              <a:rPr lang="en" sz="1800" dirty="0" err="1"/>
              <a:t>j</a:t>
            </a:r>
            <a:r>
              <a:rPr lang="en" sz="2700" b="1" dirty="0"/>
              <a:t> </a:t>
            </a:r>
            <a:r>
              <a:rPr lang="en" sz="2720" b="1" dirty="0"/>
              <a:t>· </a:t>
            </a:r>
            <a:r>
              <a:rPr lang="en" sz="2700" b="1" dirty="0">
                <a:solidFill>
                  <a:srgbClr val="9900FF"/>
                </a:solidFill>
              </a:rPr>
              <a:t>∂</a:t>
            </a:r>
            <a:r>
              <a:rPr lang="en" sz="2700" dirty="0" err="1">
                <a:solidFill>
                  <a:srgbClr val="9900FF"/>
                </a:solidFill>
              </a:rPr>
              <a:t>y</a:t>
            </a:r>
            <a:r>
              <a:rPr lang="en" sz="1800" dirty="0" err="1">
                <a:solidFill>
                  <a:srgbClr val="9900FF"/>
                </a:solidFill>
              </a:rPr>
              <a:t>j</a:t>
            </a:r>
            <a:r>
              <a:rPr lang="en" sz="2700" b="1" dirty="0">
                <a:solidFill>
                  <a:srgbClr val="9900FF"/>
                </a:solidFill>
              </a:rPr>
              <a:t>/∂</a:t>
            </a:r>
            <a:r>
              <a:rPr lang="en" sz="2700" dirty="0">
                <a:solidFill>
                  <a:srgbClr val="9900FF"/>
                </a:solidFill>
              </a:rPr>
              <a:t>xᵢ</a:t>
            </a:r>
            <a:endParaRPr sz="2700" dirty="0">
              <a:solidFill>
                <a:srgbClr val="9900FF"/>
              </a:solidFill>
            </a:endParaRPr>
          </a:p>
          <a:p>
            <a:pPr marL="0" lvl="0" indent="0" algn="l" rtl="0">
              <a:lnSpc>
                <a:spcPct val="115000"/>
              </a:lnSpc>
              <a:spcBef>
                <a:spcPts val="1200"/>
              </a:spcBef>
              <a:spcAft>
                <a:spcPts val="0"/>
              </a:spcAft>
              <a:buSzPts val="1100"/>
              <a:buNone/>
            </a:pPr>
            <a:r>
              <a:rPr lang="en" sz="2700" dirty="0"/>
              <a:t>     </a:t>
            </a:r>
            <a:r>
              <a:rPr lang="en" sz="2720" dirty="0"/>
              <a:t>∴ </a:t>
            </a:r>
            <a:r>
              <a:rPr lang="en" sz="2700" b="1" dirty="0"/>
              <a:t>∂</a:t>
            </a:r>
            <a:r>
              <a:rPr lang="en" sz="2700" dirty="0">
                <a:solidFill>
                  <a:srgbClr val="0000FF"/>
                </a:solidFill>
              </a:rPr>
              <a:t>J</a:t>
            </a:r>
            <a:r>
              <a:rPr lang="en" sz="2700" b="1" dirty="0"/>
              <a:t>/∂</a:t>
            </a:r>
            <a:r>
              <a:rPr lang="en" sz="2700" dirty="0">
                <a:solidFill>
                  <a:srgbClr val="FF0000"/>
                </a:solidFill>
              </a:rPr>
              <a:t>x</a:t>
            </a:r>
            <a:r>
              <a:rPr lang="en" sz="2700" dirty="0"/>
              <a:t>ᵢ</a:t>
            </a:r>
            <a:r>
              <a:rPr lang="en" sz="2700" b="1" dirty="0"/>
              <a:t> </a:t>
            </a:r>
            <a:r>
              <a:rPr lang="en" sz="2700" dirty="0"/>
              <a:t>=</a:t>
            </a:r>
            <a:r>
              <a:rPr lang="en" sz="2700" b="1" dirty="0"/>
              <a:t> ∑</a:t>
            </a:r>
            <a:r>
              <a:rPr lang="en" sz="1800" dirty="0"/>
              <a:t>j</a:t>
            </a:r>
            <a:r>
              <a:rPr lang="en" sz="2700" b="1" dirty="0"/>
              <a:t>  </a:t>
            </a:r>
            <a:r>
              <a:rPr lang="en" sz="2700" b="1" dirty="0">
                <a:solidFill>
                  <a:srgbClr val="9900FF"/>
                </a:solidFill>
              </a:rPr>
              <a:t>∂</a:t>
            </a:r>
            <a:r>
              <a:rPr lang="en" sz="2700" dirty="0" err="1">
                <a:solidFill>
                  <a:srgbClr val="9900FF"/>
                </a:solidFill>
              </a:rPr>
              <a:t>y</a:t>
            </a:r>
            <a:r>
              <a:rPr lang="en" sz="1800" dirty="0" err="1">
                <a:solidFill>
                  <a:srgbClr val="9900FF"/>
                </a:solidFill>
              </a:rPr>
              <a:t>j</a:t>
            </a:r>
            <a:r>
              <a:rPr lang="en" sz="2700" b="1" dirty="0">
                <a:solidFill>
                  <a:srgbClr val="9900FF"/>
                </a:solidFill>
              </a:rPr>
              <a:t>/∂</a:t>
            </a:r>
            <a:r>
              <a:rPr lang="en" sz="2700" dirty="0">
                <a:solidFill>
                  <a:srgbClr val="9900FF"/>
                </a:solidFill>
              </a:rPr>
              <a:t>xᵢ </a:t>
            </a:r>
            <a:r>
              <a:rPr lang="en" sz="2720" b="1" dirty="0"/>
              <a:t>·</a:t>
            </a:r>
            <a:r>
              <a:rPr lang="en" sz="2700" dirty="0"/>
              <a:t> </a:t>
            </a:r>
            <a:r>
              <a:rPr lang="en" sz="2700" b="1" dirty="0"/>
              <a:t>∂</a:t>
            </a:r>
            <a:r>
              <a:rPr lang="en" sz="2700" dirty="0">
                <a:solidFill>
                  <a:srgbClr val="0000FF"/>
                </a:solidFill>
              </a:rPr>
              <a:t>J</a:t>
            </a:r>
            <a:r>
              <a:rPr lang="en" sz="2700" dirty="0"/>
              <a:t>/</a:t>
            </a:r>
            <a:r>
              <a:rPr lang="en" sz="2700" b="1" dirty="0"/>
              <a:t>∂</a:t>
            </a:r>
            <a:r>
              <a:rPr lang="en" sz="2700" dirty="0" err="1"/>
              <a:t>y</a:t>
            </a:r>
            <a:r>
              <a:rPr lang="en" sz="1800" dirty="0" err="1"/>
              <a:t>j</a:t>
            </a:r>
            <a:r>
              <a:rPr lang="en" sz="2700" dirty="0"/>
              <a:t> </a:t>
            </a:r>
            <a:r>
              <a:rPr lang="en" sz="2000" dirty="0"/>
              <a:t>(both terms are scalars)</a:t>
            </a:r>
            <a:endParaRPr sz="2000" dirty="0"/>
          </a:p>
          <a:p>
            <a:pPr marL="0" lvl="0" indent="0" algn="l" rtl="0">
              <a:lnSpc>
                <a:spcPct val="115000"/>
              </a:lnSpc>
              <a:spcBef>
                <a:spcPts val="1200"/>
              </a:spcBef>
              <a:spcAft>
                <a:spcPts val="0"/>
              </a:spcAft>
              <a:buSzPts val="1100"/>
              <a:buNone/>
            </a:pPr>
            <a:r>
              <a:rPr lang="en" sz="2000" dirty="0"/>
              <a:t>       </a:t>
            </a:r>
            <a:r>
              <a:rPr lang="en" sz="2720" dirty="0"/>
              <a:t>∴ </a:t>
            </a:r>
            <a:r>
              <a:rPr lang="en" sz="2700" b="1" dirty="0"/>
              <a:t>∂</a:t>
            </a:r>
            <a:r>
              <a:rPr lang="en" sz="2700" dirty="0">
                <a:solidFill>
                  <a:srgbClr val="0000FF"/>
                </a:solidFill>
              </a:rPr>
              <a:t>J</a:t>
            </a:r>
            <a:r>
              <a:rPr lang="en" sz="2700" b="1" dirty="0"/>
              <a:t>/∂</a:t>
            </a:r>
            <a:r>
              <a:rPr lang="en" sz="2700" dirty="0">
                <a:solidFill>
                  <a:srgbClr val="FF0000"/>
                </a:solidFill>
              </a:rPr>
              <a:t>x</a:t>
            </a:r>
            <a:r>
              <a:rPr lang="en" sz="2700" dirty="0"/>
              <a:t>ᵢ</a:t>
            </a:r>
            <a:r>
              <a:rPr lang="en" sz="2700" b="1" dirty="0"/>
              <a:t> </a:t>
            </a:r>
            <a:r>
              <a:rPr lang="en" sz="2700" dirty="0"/>
              <a:t>=</a:t>
            </a:r>
            <a:r>
              <a:rPr lang="en" sz="2700" b="1" dirty="0"/>
              <a:t> ∑</a:t>
            </a:r>
            <a:r>
              <a:rPr lang="en" sz="1800" dirty="0"/>
              <a:t>j</a:t>
            </a:r>
            <a:r>
              <a:rPr lang="en" sz="2700" b="1" dirty="0"/>
              <a:t>  </a:t>
            </a:r>
            <a:r>
              <a:rPr lang="en" sz="2700" b="1" dirty="0">
                <a:solidFill>
                  <a:srgbClr val="9900FF"/>
                </a:solidFill>
              </a:rPr>
              <a:t>∂</a:t>
            </a:r>
            <a:r>
              <a:rPr lang="en" sz="2700" dirty="0">
                <a:solidFill>
                  <a:srgbClr val="9900FF"/>
                </a:solidFill>
              </a:rPr>
              <a:t>(A(</a:t>
            </a:r>
            <a:r>
              <a:rPr lang="en" sz="2700" b="1" dirty="0">
                <a:solidFill>
                  <a:srgbClr val="9900FF"/>
                </a:solidFill>
              </a:rPr>
              <a:t>x</a:t>
            </a:r>
            <a:r>
              <a:rPr lang="en" sz="2700" dirty="0">
                <a:solidFill>
                  <a:srgbClr val="9900FF"/>
                </a:solidFill>
              </a:rPr>
              <a:t>))</a:t>
            </a:r>
            <a:r>
              <a:rPr lang="en" sz="1800" dirty="0">
                <a:solidFill>
                  <a:srgbClr val="9900FF"/>
                </a:solidFill>
              </a:rPr>
              <a:t>j</a:t>
            </a:r>
            <a:r>
              <a:rPr lang="en" sz="2700" b="1" dirty="0">
                <a:solidFill>
                  <a:srgbClr val="9900FF"/>
                </a:solidFill>
              </a:rPr>
              <a:t>/∂</a:t>
            </a:r>
            <a:r>
              <a:rPr lang="en" sz="2700" dirty="0">
                <a:solidFill>
                  <a:srgbClr val="9900FF"/>
                </a:solidFill>
              </a:rPr>
              <a:t>xᵢ </a:t>
            </a:r>
            <a:r>
              <a:rPr lang="en" sz="2720" b="1" dirty="0"/>
              <a:t>·</a:t>
            </a:r>
            <a:r>
              <a:rPr lang="en" sz="2700" dirty="0"/>
              <a:t> </a:t>
            </a:r>
            <a:r>
              <a:rPr lang="en" sz="2700" b="1" dirty="0"/>
              <a:t>∂</a:t>
            </a:r>
            <a:r>
              <a:rPr lang="en" sz="2700" dirty="0">
                <a:solidFill>
                  <a:srgbClr val="0000FF"/>
                </a:solidFill>
              </a:rPr>
              <a:t>J</a:t>
            </a:r>
            <a:r>
              <a:rPr lang="en" sz="2700" dirty="0"/>
              <a:t>/</a:t>
            </a:r>
            <a:r>
              <a:rPr lang="en" sz="2700" b="1" dirty="0"/>
              <a:t>∂</a:t>
            </a:r>
            <a:r>
              <a:rPr lang="en" sz="2700" dirty="0" err="1"/>
              <a:t>y</a:t>
            </a:r>
            <a:r>
              <a:rPr lang="en" sz="1800" dirty="0" err="1"/>
              <a:t>j</a:t>
            </a:r>
            <a:endParaRPr sz="2700" dirty="0"/>
          </a:p>
          <a:p>
            <a:pPr marL="0" lvl="0" indent="0" algn="l" rtl="0">
              <a:lnSpc>
                <a:spcPct val="115000"/>
              </a:lnSpc>
              <a:spcBef>
                <a:spcPts val="1200"/>
              </a:spcBef>
              <a:spcAft>
                <a:spcPts val="0"/>
              </a:spcAft>
              <a:buSzPts val="1100"/>
              <a:buNone/>
            </a:pPr>
            <a:r>
              <a:rPr lang="en" sz="2700" dirty="0"/>
              <a:t>        </a:t>
            </a:r>
            <a:r>
              <a:rPr lang="en" sz="2720" dirty="0"/>
              <a:t>∴ </a:t>
            </a:r>
            <a:r>
              <a:rPr lang="en" sz="2700" dirty="0"/>
              <a:t>∇</a:t>
            </a:r>
            <a:r>
              <a:rPr lang="en" sz="2700" b="1" dirty="0">
                <a:solidFill>
                  <a:srgbClr val="FF0000"/>
                </a:solidFill>
              </a:rPr>
              <a:t>ₓ</a:t>
            </a:r>
            <a:r>
              <a:rPr lang="en" sz="2700" dirty="0">
                <a:solidFill>
                  <a:srgbClr val="0000FF"/>
                </a:solidFill>
              </a:rPr>
              <a:t>J</a:t>
            </a:r>
            <a:r>
              <a:rPr lang="en" sz="2700" dirty="0"/>
              <a:t> = </a:t>
            </a:r>
            <a:r>
              <a:rPr lang="en" sz="2700" dirty="0">
                <a:solidFill>
                  <a:srgbClr val="9900FF"/>
                </a:solidFill>
              </a:rPr>
              <a:t>(∂</a:t>
            </a:r>
            <a:r>
              <a:rPr lang="en" sz="2700" i="1" dirty="0">
                <a:solidFill>
                  <a:srgbClr val="9900FF"/>
                </a:solidFill>
              </a:rPr>
              <a:t>A</a:t>
            </a:r>
            <a:r>
              <a:rPr lang="en" sz="2700" dirty="0">
                <a:solidFill>
                  <a:srgbClr val="9900FF"/>
                </a:solidFill>
              </a:rPr>
              <a:t>/∂</a:t>
            </a:r>
            <a:r>
              <a:rPr lang="en" sz="2700" b="1" dirty="0">
                <a:solidFill>
                  <a:srgbClr val="9900FF"/>
                </a:solidFill>
              </a:rPr>
              <a:t>x</a:t>
            </a:r>
            <a:r>
              <a:rPr lang="en" sz="2700" dirty="0">
                <a:solidFill>
                  <a:srgbClr val="9900FF"/>
                </a:solidFill>
              </a:rPr>
              <a:t>)ᵀ</a:t>
            </a:r>
            <a:r>
              <a:rPr lang="en" sz="2700" dirty="0"/>
              <a:t> · ∇</a:t>
            </a:r>
            <a:r>
              <a:rPr lang="en" sz="2700" b="1" dirty="0"/>
              <a:t>ᵧ</a:t>
            </a:r>
            <a:r>
              <a:rPr lang="en" sz="2700" dirty="0">
                <a:solidFill>
                  <a:srgbClr val="0000FF"/>
                </a:solidFill>
              </a:rPr>
              <a:t>J</a:t>
            </a:r>
            <a:r>
              <a:rPr lang="en" sz="2700" dirty="0"/>
              <a:t> </a:t>
            </a:r>
            <a:endParaRPr sz="2700" dirty="0"/>
          </a:p>
          <a:p>
            <a:pPr marL="0" lvl="0" indent="0" algn="l" rtl="0">
              <a:lnSpc>
                <a:spcPct val="115000"/>
              </a:lnSpc>
              <a:spcBef>
                <a:spcPts val="1200"/>
              </a:spcBef>
              <a:spcAft>
                <a:spcPts val="1200"/>
              </a:spcAft>
              <a:buSzPts val="1100"/>
              <a:buNone/>
            </a:pPr>
            <a:r>
              <a:rPr lang="en" sz="2720" dirty="0"/>
              <a:t>        ∴ </a:t>
            </a:r>
            <a:r>
              <a:rPr lang="en" sz="2700" dirty="0"/>
              <a:t>∇</a:t>
            </a:r>
            <a:r>
              <a:rPr lang="en" sz="2700" b="1" dirty="0">
                <a:solidFill>
                  <a:srgbClr val="FF0000"/>
                </a:solidFill>
              </a:rPr>
              <a:t>ₓ</a:t>
            </a:r>
            <a:r>
              <a:rPr lang="en" sz="2700" dirty="0">
                <a:solidFill>
                  <a:srgbClr val="0000FF"/>
                </a:solidFill>
              </a:rPr>
              <a:t>J </a:t>
            </a:r>
            <a:r>
              <a:rPr lang="en" sz="2700" dirty="0"/>
              <a:t>= </a:t>
            </a:r>
            <a:r>
              <a:rPr lang="en" sz="2720" b="1" dirty="0">
                <a:solidFill>
                  <a:srgbClr val="9900FF"/>
                </a:solidFill>
              </a:rPr>
              <a:t>A(x)</a:t>
            </a:r>
            <a:r>
              <a:rPr lang="en" sz="2700" dirty="0">
                <a:solidFill>
                  <a:srgbClr val="9900FF"/>
                </a:solidFill>
              </a:rPr>
              <a:t>ᵀ</a:t>
            </a:r>
            <a:r>
              <a:rPr lang="en" sz="2700" dirty="0"/>
              <a:t> · ∇</a:t>
            </a:r>
            <a:r>
              <a:rPr lang="en" sz="2700" b="1" dirty="0">
                <a:solidFill>
                  <a:srgbClr val="000000"/>
                </a:solidFill>
              </a:rPr>
              <a:t>ᵧ</a:t>
            </a:r>
            <a:r>
              <a:rPr lang="en" sz="2700" dirty="0">
                <a:solidFill>
                  <a:srgbClr val="0000FF"/>
                </a:solidFill>
              </a:rPr>
              <a:t>J</a:t>
            </a:r>
            <a:r>
              <a:rPr lang="en" sz="2700" dirty="0"/>
              <a:t> </a:t>
            </a:r>
            <a:endParaRPr sz="2720" dirty="0">
              <a:solidFill>
                <a:srgbClr val="4A86E8"/>
              </a:solidFill>
            </a:endParaRPr>
          </a:p>
        </p:txBody>
      </p:sp>
      <p:sp>
        <p:nvSpPr>
          <p:cNvPr id="162" name="Google Shape;162;p25"/>
          <p:cNvSpPr txBox="1">
            <a:spLocks noGrp="1"/>
          </p:cNvSpPr>
          <p:nvPr>
            <p:ph type="body" idx="1"/>
          </p:nvPr>
        </p:nvSpPr>
        <p:spPr>
          <a:xfrm>
            <a:off x="339132" y="4361100"/>
            <a:ext cx="8520600" cy="782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dirty="0">
                <a:solidFill>
                  <a:schemeClr val="accent2"/>
                </a:solidFill>
              </a:rPr>
              <a:t>The matrix in </a:t>
            </a:r>
            <a:r>
              <a:rPr lang="en" dirty="0">
                <a:solidFill>
                  <a:srgbClr val="9900FF"/>
                </a:solidFill>
              </a:rPr>
              <a:t>purple</a:t>
            </a:r>
            <a:r>
              <a:rPr lang="en" dirty="0">
                <a:solidFill>
                  <a:schemeClr val="accent2"/>
                </a:solidFill>
              </a:rPr>
              <a:t> is the transpose of the Tangent Linear Model (TLM), known as the </a:t>
            </a:r>
            <a:r>
              <a:rPr lang="en" b="1" dirty="0">
                <a:solidFill>
                  <a:srgbClr val="9900FF"/>
                </a:solidFill>
              </a:rPr>
              <a:t>Adjoint Model</a:t>
            </a:r>
            <a:r>
              <a:rPr lang="en" dirty="0">
                <a:solidFill>
                  <a:schemeClr val="accent2"/>
                </a:solidFill>
              </a:rPr>
              <a:t>. You can </a:t>
            </a:r>
            <a:r>
              <a:rPr lang="en" b="1" dirty="0">
                <a:solidFill>
                  <a:srgbClr val="9900FF"/>
                </a:solidFill>
              </a:rPr>
              <a:t>compute the entire gradient in one adjoint model pass</a:t>
            </a:r>
            <a:r>
              <a:rPr lang="en" dirty="0">
                <a:solidFill>
                  <a:srgbClr val="9900FF"/>
                </a:solidFill>
              </a:rPr>
              <a:t>!</a:t>
            </a:r>
            <a:endParaRPr dirty="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3: Adjoint Model</a:t>
            </a:r>
            <a:endParaRPr b="1"/>
          </a:p>
        </p:txBody>
      </p:sp>
      <p:sp>
        <p:nvSpPr>
          <p:cNvPr id="168" name="Google Shape;16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69" name="Google Shape;169;p26"/>
          <p:cNvSpPr txBox="1">
            <a:spLocks noGrp="1"/>
          </p:cNvSpPr>
          <p:nvPr>
            <p:ph type="title"/>
          </p:nvPr>
        </p:nvSpPr>
        <p:spPr>
          <a:xfrm>
            <a:off x="2832450" y="700213"/>
            <a:ext cx="34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b="1"/>
              <a:t>(</a:t>
            </a:r>
            <a:r>
              <a:rPr lang="en" sz="2720" b="1">
                <a:solidFill>
                  <a:srgbClr val="FF0000"/>
                </a:solidFill>
              </a:rPr>
              <a:t>x</a:t>
            </a:r>
            <a:r>
              <a:rPr lang="en" sz="2720" b="1"/>
              <a:t>); </a:t>
            </a:r>
            <a:r>
              <a:rPr lang="en" sz="2720">
                <a:solidFill>
                  <a:srgbClr val="0000FF"/>
                </a:solidFill>
              </a:rPr>
              <a:t>J</a:t>
            </a:r>
            <a:r>
              <a:rPr lang="en" sz="2720" b="1"/>
              <a:t> = </a:t>
            </a:r>
            <a:r>
              <a:rPr lang="en" sz="2720" i="1"/>
              <a:t>f</a:t>
            </a:r>
            <a:r>
              <a:rPr lang="en" sz="2720" b="1"/>
              <a:t>(y)</a:t>
            </a:r>
            <a:endParaRPr sz="2720" b="1"/>
          </a:p>
        </p:txBody>
      </p:sp>
      <p:sp>
        <p:nvSpPr>
          <p:cNvPr id="170" name="Google Shape;170;p26"/>
          <p:cNvSpPr txBox="1">
            <a:spLocks noGrp="1"/>
          </p:cNvSpPr>
          <p:nvPr>
            <p:ph type="body" idx="1"/>
          </p:nvPr>
        </p:nvSpPr>
        <p:spPr>
          <a:xfrm>
            <a:off x="123456" y="2484110"/>
            <a:ext cx="8878800" cy="22524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00"/>
                </a:solidFill>
              </a:rPr>
              <a:t>Characteristics:</a:t>
            </a:r>
            <a:endParaRPr dirty="0">
              <a:solidFill>
                <a:srgbClr val="000000"/>
              </a:solidFill>
            </a:endParaRPr>
          </a:p>
          <a:p>
            <a:pPr marL="457200" lvl="0" indent="-342900" algn="l" rtl="0">
              <a:spcBef>
                <a:spcPts val="1200"/>
              </a:spcBef>
              <a:spcAft>
                <a:spcPts val="0"/>
              </a:spcAft>
              <a:buClr>
                <a:srgbClr val="000000"/>
              </a:buClr>
              <a:buSzPts val="1800"/>
              <a:buChar char="●"/>
            </a:pPr>
            <a:r>
              <a:rPr lang="en" dirty="0">
                <a:solidFill>
                  <a:srgbClr val="000000"/>
                </a:solidFill>
              </a:rPr>
              <a:t>Precise.</a:t>
            </a: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Gradient computed in one adjoint pass.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For reasons we will soon discuss, it can be 5-100 times slower than the non-linear forward model (still better than running the non-linear forward model billions of times).</a:t>
            </a:r>
            <a:endParaRPr dirty="0">
              <a:solidFill>
                <a:srgbClr val="6AA84F"/>
              </a:solidFill>
            </a:endParaRPr>
          </a:p>
        </p:txBody>
      </p:sp>
      <p:sp>
        <p:nvSpPr>
          <p:cNvPr id="171" name="Google Shape;171;p26"/>
          <p:cNvSpPr txBox="1">
            <a:spLocks noGrp="1"/>
          </p:cNvSpPr>
          <p:nvPr>
            <p:ph type="title"/>
          </p:nvPr>
        </p:nvSpPr>
        <p:spPr>
          <a:xfrm>
            <a:off x="1823850" y="1409288"/>
            <a:ext cx="54963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SzPts val="1100"/>
              <a:buNone/>
            </a:pPr>
            <a:r>
              <a:rPr lang="en" sz="2700"/>
              <a:t>∇</a:t>
            </a:r>
            <a:r>
              <a:rPr lang="en" sz="2700" b="1">
                <a:solidFill>
                  <a:srgbClr val="FF0000"/>
                </a:solidFill>
              </a:rPr>
              <a:t>ₓ</a:t>
            </a:r>
            <a:r>
              <a:rPr lang="en" sz="2700">
                <a:solidFill>
                  <a:srgbClr val="0000FF"/>
                </a:solidFill>
              </a:rPr>
              <a:t>J</a:t>
            </a:r>
            <a:r>
              <a:rPr lang="en" sz="2700"/>
              <a:t> = </a:t>
            </a:r>
            <a:r>
              <a:rPr lang="en" sz="2700">
                <a:solidFill>
                  <a:srgbClr val="9900FF"/>
                </a:solidFill>
              </a:rPr>
              <a:t>(∂</a:t>
            </a:r>
            <a:r>
              <a:rPr lang="en" sz="2700" i="1">
                <a:solidFill>
                  <a:srgbClr val="9900FF"/>
                </a:solidFill>
              </a:rPr>
              <a:t>A</a:t>
            </a:r>
            <a:r>
              <a:rPr lang="en" sz="2700">
                <a:solidFill>
                  <a:srgbClr val="9900FF"/>
                </a:solidFill>
              </a:rPr>
              <a:t>/∂</a:t>
            </a:r>
            <a:r>
              <a:rPr lang="en" sz="2700" b="1">
                <a:solidFill>
                  <a:srgbClr val="9900FF"/>
                </a:solidFill>
              </a:rPr>
              <a:t>x</a:t>
            </a:r>
            <a:r>
              <a:rPr lang="en" sz="2700">
                <a:solidFill>
                  <a:srgbClr val="9900FF"/>
                </a:solidFill>
              </a:rPr>
              <a:t>)ᵀ</a:t>
            </a:r>
            <a:r>
              <a:rPr lang="en" sz="2700"/>
              <a:t> · ∇</a:t>
            </a:r>
            <a:r>
              <a:rPr lang="en" sz="2700" b="1"/>
              <a:t>ᵧ</a:t>
            </a:r>
            <a:r>
              <a:rPr lang="en" sz="2700">
                <a:solidFill>
                  <a:srgbClr val="0000FF"/>
                </a:solidFill>
              </a:rPr>
              <a:t>J</a:t>
            </a:r>
            <a:r>
              <a:rPr lang="en" sz="2700"/>
              <a:t> = </a:t>
            </a:r>
            <a:r>
              <a:rPr lang="en" sz="2720" b="1">
                <a:solidFill>
                  <a:srgbClr val="9900FF"/>
                </a:solidFill>
              </a:rPr>
              <a:t>A(x)</a:t>
            </a:r>
            <a:r>
              <a:rPr lang="en" sz="2700">
                <a:solidFill>
                  <a:srgbClr val="9900FF"/>
                </a:solidFill>
              </a:rPr>
              <a:t>ᵀ</a:t>
            </a:r>
            <a:r>
              <a:rPr lang="en" sz="2700"/>
              <a:t> · ∇</a:t>
            </a:r>
            <a:r>
              <a:rPr lang="en" sz="2700" b="1"/>
              <a:t>ᵧ</a:t>
            </a:r>
            <a:r>
              <a:rPr lang="en" sz="2700">
                <a:solidFill>
                  <a:srgbClr val="0000FF"/>
                </a:solidFill>
              </a:rPr>
              <a:t>J</a:t>
            </a:r>
            <a:r>
              <a:rPr lang="en" sz="2700"/>
              <a:t> </a:t>
            </a:r>
            <a:endParaRPr sz="2720">
              <a:solidFill>
                <a:srgbClr val="4A86E8"/>
              </a:solidFill>
            </a:endParaRPr>
          </a:p>
        </p:txBody>
      </p:sp>
      <p:sp>
        <p:nvSpPr>
          <p:cNvPr id="172" name="Google Shape;172;p26"/>
          <p:cNvSpPr txBox="1"/>
          <p:nvPr/>
        </p:nvSpPr>
        <p:spPr>
          <a:xfrm>
            <a:off x="6257425" y="1982000"/>
            <a:ext cx="12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2"/>
                </a:solidFill>
              </a:rPr>
              <a:t>TRIVIAL</a:t>
            </a:r>
            <a:endParaRPr sz="1800">
              <a:solidFill>
                <a:schemeClr val="dk2"/>
              </a:solidFill>
            </a:endParaRPr>
          </a:p>
        </p:txBody>
      </p:sp>
      <p:sp>
        <p:nvSpPr>
          <p:cNvPr id="173" name="Google Shape;173;p26"/>
          <p:cNvSpPr txBox="1"/>
          <p:nvPr/>
        </p:nvSpPr>
        <p:spPr>
          <a:xfrm>
            <a:off x="5250750" y="1982000"/>
            <a:ext cx="1060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9900FF"/>
                </a:solidFill>
              </a:rPr>
              <a:t>HARD </a:t>
            </a:r>
            <a:endParaRPr sz="1800">
              <a:solidFill>
                <a:srgbClr val="9900FF"/>
              </a:solidFill>
            </a:endParaRPr>
          </a:p>
          <a:p>
            <a:pPr marL="0" lvl="0" indent="0" algn="ctr" rtl="0">
              <a:spcBef>
                <a:spcPts val="0"/>
              </a:spcBef>
              <a:spcAft>
                <a:spcPts val="0"/>
              </a:spcAft>
              <a:buNone/>
            </a:pPr>
            <a:r>
              <a:rPr lang="en" sz="1800">
                <a:solidFill>
                  <a:srgbClr val="9900FF"/>
                </a:solidFill>
              </a:rPr>
              <a:t>TO GET</a:t>
            </a:r>
            <a:endParaRPr sz="180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Why is Algorithmic Differentiation (AD) necessary?</a:t>
            </a:r>
            <a:endParaRPr b="1"/>
          </a:p>
        </p:txBody>
      </p:sp>
      <p:sp>
        <p:nvSpPr>
          <p:cNvPr id="179" name="Google Shape;179;p27"/>
          <p:cNvSpPr txBox="1">
            <a:spLocks noGrp="1"/>
          </p:cNvSpPr>
          <p:nvPr>
            <p:ph type="body" idx="1"/>
          </p:nvPr>
        </p:nvSpPr>
        <p:spPr>
          <a:xfrm>
            <a:off x="311700" y="652725"/>
            <a:ext cx="8520600" cy="2356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dk1"/>
              </a:buClr>
              <a:buSzPts val="1800"/>
              <a:buChar char="●"/>
            </a:pPr>
            <a:r>
              <a:rPr lang="en">
                <a:solidFill>
                  <a:schemeClr val="dk1"/>
                </a:solidFill>
              </a:rPr>
              <a:t>The chain rule has to be propagated across your entire code to get the derivatives (Remember </a:t>
            </a:r>
            <a:r>
              <a:rPr lang="en" i="1">
                <a:solidFill>
                  <a:schemeClr val="dk1"/>
                </a:solidFill>
              </a:rPr>
              <a:t>A</a:t>
            </a:r>
            <a:r>
              <a:rPr lang="en">
                <a:solidFill>
                  <a:schemeClr val="dk1"/>
                </a:solidFill>
              </a:rPr>
              <a:t>(</a:t>
            </a:r>
            <a:r>
              <a:rPr lang="en" b="1">
                <a:solidFill>
                  <a:srgbClr val="FF0000"/>
                </a:solidFill>
              </a:rPr>
              <a:t>x</a:t>
            </a:r>
            <a:r>
              <a:rPr lang="en">
                <a:solidFill>
                  <a:schemeClr val="dk1"/>
                </a:solidFill>
              </a:rPr>
              <a:t>) represents of your entire codebase).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MITgcm is hundred of thousands of lines of code.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One change in the non-linear forward model could mean several changes in the TLM or adjoint depending on how the chain rule changes. It is thus error-prone and tedious to do this manually.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Example: </a:t>
            </a:r>
            <a:endParaRPr>
              <a:solidFill>
                <a:schemeClr val="dk1"/>
              </a:solidFill>
            </a:endParaRPr>
          </a:p>
        </p:txBody>
      </p:sp>
      <p:sp>
        <p:nvSpPr>
          <p:cNvPr id="180" name="Google Shape;18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81" name="Google Shape;181;p27"/>
          <p:cNvSpPr txBox="1"/>
          <p:nvPr/>
        </p:nvSpPr>
        <p:spPr>
          <a:xfrm>
            <a:off x="0" y="3375825"/>
            <a:ext cx="2244600" cy="122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 Compute</a:t>
            </a:r>
            <a:r>
              <a:rPr lang="en" sz="1320">
                <a:solidFill>
                  <a:schemeClr val="dk1"/>
                </a:solidFill>
              </a:rPr>
              <a:t> a,b,c upstream</a:t>
            </a:r>
            <a:endParaRPr sz="1320">
              <a:solidFill>
                <a:schemeClr val="dk1"/>
              </a:solidFill>
            </a:endParaRPr>
          </a:p>
          <a:p>
            <a:pPr marL="0" lvl="0" indent="0" algn="l" rtl="0">
              <a:spcBef>
                <a:spcPts val="0"/>
              </a:spcBef>
              <a:spcAft>
                <a:spcPts val="0"/>
              </a:spcAft>
              <a:buNone/>
            </a:pPr>
            <a:r>
              <a:rPr lang="en" sz="1820">
                <a:solidFill>
                  <a:schemeClr val="dk1"/>
                </a:solidFill>
              </a:rPr>
              <a:t>x=1</a:t>
            </a:r>
            <a:endParaRPr sz="1820">
              <a:solidFill>
                <a:schemeClr val="dk1"/>
              </a:solidFill>
            </a:endParaRPr>
          </a:p>
          <a:p>
            <a:pPr marL="0" lvl="0" indent="0" algn="l" rtl="0">
              <a:spcBef>
                <a:spcPts val="0"/>
              </a:spcBef>
              <a:spcAft>
                <a:spcPts val="0"/>
              </a:spcAft>
              <a:buNone/>
            </a:pPr>
            <a:r>
              <a:rPr lang="en" sz="1820">
                <a:solidFill>
                  <a:schemeClr val="dk1"/>
                </a:solidFill>
              </a:rPr>
              <a:t>z= f(a,b,c)</a:t>
            </a:r>
            <a:endParaRPr sz="1820">
              <a:solidFill>
                <a:schemeClr val="dk1"/>
              </a:solidFill>
            </a:endParaRPr>
          </a:p>
          <a:p>
            <a:pPr marL="0" lvl="0" indent="0" algn="l" rtl="0">
              <a:spcBef>
                <a:spcPts val="0"/>
              </a:spcBef>
              <a:spcAft>
                <a:spcPts val="0"/>
              </a:spcAft>
              <a:buNone/>
            </a:pPr>
            <a:r>
              <a:rPr lang="en" sz="1820">
                <a:solidFill>
                  <a:schemeClr val="dk1"/>
                </a:solidFill>
              </a:rPr>
              <a:t>y</a:t>
            </a:r>
            <a:r>
              <a:rPr lang="en" sz="1820" b="1">
                <a:solidFill>
                  <a:schemeClr val="dk1"/>
                </a:solidFill>
              </a:rPr>
              <a:t>=</a:t>
            </a:r>
            <a:r>
              <a:rPr lang="en" sz="1820">
                <a:solidFill>
                  <a:schemeClr val="dk1"/>
                </a:solidFill>
              </a:rPr>
              <a:t>x^2</a:t>
            </a:r>
            <a:endParaRPr sz="500"/>
          </a:p>
        </p:txBody>
      </p:sp>
      <p:sp>
        <p:nvSpPr>
          <p:cNvPr id="182" name="Google Shape;182;p27"/>
          <p:cNvSpPr txBox="1"/>
          <p:nvPr/>
        </p:nvSpPr>
        <p:spPr>
          <a:xfrm>
            <a:off x="2124250" y="3378825"/>
            <a:ext cx="2172900" cy="122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1"/>
                </a:solidFill>
              </a:rPr>
              <a:t># Compute a,b,c upstream</a:t>
            </a:r>
            <a:endParaRPr sz="1300">
              <a:solidFill>
                <a:schemeClr val="dk1"/>
              </a:solidFill>
            </a:endParaRPr>
          </a:p>
          <a:p>
            <a:pPr marL="0" lvl="0" indent="0" algn="l" rtl="0">
              <a:spcBef>
                <a:spcPts val="0"/>
              </a:spcBef>
              <a:spcAft>
                <a:spcPts val="0"/>
              </a:spcAft>
              <a:buClr>
                <a:schemeClr val="dk1"/>
              </a:buClr>
              <a:buSzPts val="1100"/>
              <a:buFont typeface="Arial"/>
              <a:buNone/>
            </a:pPr>
            <a:r>
              <a:rPr lang="en" sz="1820">
                <a:solidFill>
                  <a:schemeClr val="dk1"/>
                </a:solidFill>
              </a:rPr>
              <a:t>x=1, dx = 1</a:t>
            </a:r>
            <a:endParaRPr sz="1820">
              <a:solidFill>
                <a:schemeClr val="dk1"/>
              </a:solidFill>
            </a:endParaRPr>
          </a:p>
          <a:p>
            <a:pPr marL="0" lvl="0" indent="0" algn="l" rtl="0">
              <a:spcBef>
                <a:spcPts val="0"/>
              </a:spcBef>
              <a:spcAft>
                <a:spcPts val="0"/>
              </a:spcAft>
              <a:buNone/>
            </a:pPr>
            <a:r>
              <a:rPr lang="en" sz="1820">
                <a:solidFill>
                  <a:schemeClr val="dk1"/>
                </a:solidFill>
              </a:rPr>
              <a:t>z= f(a,b,c)</a:t>
            </a:r>
            <a:endParaRPr sz="2720">
              <a:solidFill>
                <a:schemeClr val="dk1"/>
              </a:solidFill>
            </a:endParaRPr>
          </a:p>
          <a:p>
            <a:pPr marL="0" lvl="0" indent="0" algn="l" rtl="0">
              <a:spcBef>
                <a:spcPts val="0"/>
              </a:spcBef>
              <a:spcAft>
                <a:spcPts val="0"/>
              </a:spcAft>
              <a:buNone/>
            </a:pPr>
            <a:r>
              <a:rPr lang="en" sz="1800">
                <a:solidFill>
                  <a:schemeClr val="dk1"/>
                </a:solidFill>
              </a:rPr>
              <a:t>δy</a:t>
            </a:r>
            <a:r>
              <a:rPr lang="en" sz="1800" b="1">
                <a:solidFill>
                  <a:schemeClr val="dk1"/>
                </a:solidFill>
              </a:rPr>
              <a:t>=</a:t>
            </a:r>
            <a:r>
              <a:rPr lang="en" sz="1800">
                <a:solidFill>
                  <a:srgbClr val="9900FF"/>
                </a:solidFill>
              </a:rPr>
              <a:t>2x</a:t>
            </a:r>
            <a:r>
              <a:rPr lang="en" sz="1800">
                <a:solidFill>
                  <a:schemeClr val="dk1"/>
                </a:solidFill>
              </a:rPr>
              <a:t>δx</a:t>
            </a:r>
            <a:endParaRPr sz="1800"/>
          </a:p>
        </p:txBody>
      </p:sp>
      <p:sp>
        <p:nvSpPr>
          <p:cNvPr id="183" name="Google Shape;183;p27"/>
          <p:cNvSpPr/>
          <p:nvPr/>
        </p:nvSpPr>
        <p:spPr>
          <a:xfrm rot="5400000">
            <a:off x="3462988" y="4015675"/>
            <a:ext cx="1598400" cy="69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27"/>
          <p:cNvSpPr txBox="1"/>
          <p:nvPr/>
        </p:nvSpPr>
        <p:spPr>
          <a:xfrm>
            <a:off x="4297150" y="3375825"/>
            <a:ext cx="2244600" cy="122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 Compute</a:t>
            </a:r>
            <a:r>
              <a:rPr lang="en" sz="1320">
                <a:solidFill>
                  <a:schemeClr val="dk1"/>
                </a:solidFill>
              </a:rPr>
              <a:t> a,b,c upstream</a:t>
            </a:r>
            <a:endParaRPr sz="1320">
              <a:solidFill>
                <a:schemeClr val="dk1"/>
              </a:solidFill>
            </a:endParaRPr>
          </a:p>
          <a:p>
            <a:pPr marL="0" lvl="0" indent="0" algn="l" rtl="0">
              <a:spcBef>
                <a:spcPts val="0"/>
              </a:spcBef>
              <a:spcAft>
                <a:spcPts val="0"/>
              </a:spcAft>
              <a:buNone/>
            </a:pPr>
            <a:r>
              <a:rPr lang="en" sz="1820">
                <a:solidFill>
                  <a:schemeClr val="dk1"/>
                </a:solidFill>
              </a:rPr>
              <a:t>x=1</a:t>
            </a:r>
            <a:endParaRPr sz="1820">
              <a:solidFill>
                <a:schemeClr val="dk1"/>
              </a:solidFill>
            </a:endParaRPr>
          </a:p>
          <a:p>
            <a:pPr marL="0" lvl="0" indent="0" algn="l" rtl="0">
              <a:spcBef>
                <a:spcPts val="0"/>
              </a:spcBef>
              <a:spcAft>
                <a:spcPts val="0"/>
              </a:spcAft>
              <a:buNone/>
            </a:pPr>
            <a:r>
              <a:rPr lang="en" sz="1820">
                <a:solidFill>
                  <a:schemeClr val="dk1"/>
                </a:solidFill>
              </a:rPr>
              <a:t>z= f(a,b,c)</a:t>
            </a:r>
            <a:endParaRPr sz="1820">
              <a:solidFill>
                <a:schemeClr val="dk1"/>
              </a:solidFill>
            </a:endParaRPr>
          </a:p>
          <a:p>
            <a:pPr marL="0" lvl="0" indent="0" algn="l" rtl="0">
              <a:spcBef>
                <a:spcPts val="0"/>
              </a:spcBef>
              <a:spcAft>
                <a:spcPts val="0"/>
              </a:spcAft>
              <a:buNone/>
            </a:pPr>
            <a:r>
              <a:rPr lang="en" sz="1820">
                <a:solidFill>
                  <a:schemeClr val="dk1"/>
                </a:solidFill>
              </a:rPr>
              <a:t>y</a:t>
            </a:r>
            <a:r>
              <a:rPr lang="en" sz="1820" b="1">
                <a:solidFill>
                  <a:schemeClr val="dk1"/>
                </a:solidFill>
              </a:rPr>
              <a:t>=</a:t>
            </a:r>
            <a:r>
              <a:rPr lang="en" sz="1820">
                <a:solidFill>
                  <a:schemeClr val="dk1"/>
                </a:solidFill>
              </a:rPr>
              <a:t>x^2 </a:t>
            </a:r>
            <a:r>
              <a:rPr lang="en" sz="1820">
                <a:solidFill>
                  <a:srgbClr val="FF9900"/>
                </a:solidFill>
                <a:highlight>
                  <a:schemeClr val="lt1"/>
                </a:highlight>
              </a:rPr>
              <a:t>+ z</a:t>
            </a:r>
            <a:endParaRPr sz="500">
              <a:solidFill>
                <a:srgbClr val="FF9900"/>
              </a:solidFill>
              <a:highlight>
                <a:schemeClr val="lt1"/>
              </a:highlight>
            </a:endParaRPr>
          </a:p>
        </p:txBody>
      </p:sp>
      <p:sp>
        <p:nvSpPr>
          <p:cNvPr id="185" name="Google Shape;185;p27"/>
          <p:cNvSpPr txBox="1"/>
          <p:nvPr/>
        </p:nvSpPr>
        <p:spPr>
          <a:xfrm>
            <a:off x="6492450" y="3171200"/>
            <a:ext cx="2528700" cy="206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 Compute</a:t>
            </a:r>
            <a:r>
              <a:rPr lang="en" sz="1320">
                <a:solidFill>
                  <a:schemeClr val="dk1"/>
                </a:solidFill>
              </a:rPr>
              <a:t> a,b,c upstream</a:t>
            </a:r>
            <a:endParaRPr sz="1320">
              <a:solidFill>
                <a:schemeClr val="dk1"/>
              </a:solidFill>
            </a:endParaRPr>
          </a:p>
          <a:p>
            <a:pPr marL="0" lvl="0" indent="0" algn="l" rtl="0">
              <a:spcBef>
                <a:spcPts val="0"/>
              </a:spcBef>
              <a:spcAft>
                <a:spcPts val="0"/>
              </a:spcAft>
              <a:buNone/>
            </a:pPr>
            <a:r>
              <a:rPr lang="en" sz="1320">
                <a:solidFill>
                  <a:srgbClr val="FF9900"/>
                </a:solidFill>
              </a:rPr>
              <a:t># Compute δa,δb,δc upstream</a:t>
            </a:r>
            <a:endParaRPr sz="1320">
              <a:solidFill>
                <a:srgbClr val="FF9900"/>
              </a:solidFill>
            </a:endParaRPr>
          </a:p>
          <a:p>
            <a:pPr marL="0" lvl="0" indent="0" algn="l" rtl="0">
              <a:spcBef>
                <a:spcPts val="0"/>
              </a:spcBef>
              <a:spcAft>
                <a:spcPts val="0"/>
              </a:spcAft>
              <a:buNone/>
            </a:pPr>
            <a:r>
              <a:rPr lang="en" sz="1820">
                <a:solidFill>
                  <a:schemeClr val="dk1"/>
                </a:solidFill>
              </a:rPr>
              <a:t>x=1, </a:t>
            </a:r>
            <a:r>
              <a:rPr lang="en" sz="1800">
                <a:solidFill>
                  <a:schemeClr val="dk1"/>
                </a:solidFill>
              </a:rPr>
              <a:t>δ</a:t>
            </a:r>
            <a:r>
              <a:rPr lang="en" sz="1820">
                <a:solidFill>
                  <a:schemeClr val="dk1"/>
                </a:solidFill>
              </a:rPr>
              <a:t>x = 1</a:t>
            </a:r>
            <a:endParaRPr sz="1820">
              <a:solidFill>
                <a:schemeClr val="dk1"/>
              </a:solidFill>
            </a:endParaRPr>
          </a:p>
          <a:p>
            <a:pPr marL="0" lvl="0" indent="0" algn="l" rtl="0">
              <a:spcBef>
                <a:spcPts val="0"/>
              </a:spcBef>
              <a:spcAft>
                <a:spcPts val="0"/>
              </a:spcAft>
              <a:buNone/>
            </a:pPr>
            <a:r>
              <a:rPr lang="en" sz="1820">
                <a:solidFill>
                  <a:schemeClr val="dk1"/>
                </a:solidFill>
              </a:rPr>
              <a:t>z= f(a,b,c), </a:t>
            </a:r>
            <a:endParaRPr sz="1820">
              <a:solidFill>
                <a:schemeClr val="dk1"/>
              </a:solidFill>
            </a:endParaRPr>
          </a:p>
          <a:p>
            <a:pPr marL="0" lvl="0" indent="0" algn="l" rtl="0">
              <a:spcBef>
                <a:spcPts val="0"/>
              </a:spcBef>
              <a:spcAft>
                <a:spcPts val="0"/>
              </a:spcAft>
              <a:buNone/>
            </a:pPr>
            <a:r>
              <a:rPr lang="en" sz="1800">
                <a:solidFill>
                  <a:srgbClr val="FF9900"/>
                </a:solidFill>
              </a:rPr>
              <a:t>δ</a:t>
            </a:r>
            <a:r>
              <a:rPr lang="en" sz="1820">
                <a:solidFill>
                  <a:srgbClr val="FF9900"/>
                </a:solidFill>
              </a:rPr>
              <a:t>z = f’(a,b,c,</a:t>
            </a:r>
            <a:r>
              <a:rPr lang="en" sz="1800">
                <a:solidFill>
                  <a:srgbClr val="FF9900"/>
                </a:solidFill>
              </a:rPr>
              <a:t>δ</a:t>
            </a:r>
            <a:r>
              <a:rPr lang="en" sz="1820">
                <a:solidFill>
                  <a:srgbClr val="FF9900"/>
                </a:solidFill>
              </a:rPr>
              <a:t>a,</a:t>
            </a:r>
            <a:r>
              <a:rPr lang="en" sz="1800">
                <a:solidFill>
                  <a:srgbClr val="FF9900"/>
                </a:solidFill>
              </a:rPr>
              <a:t>δ</a:t>
            </a:r>
            <a:r>
              <a:rPr lang="en" sz="1820">
                <a:solidFill>
                  <a:srgbClr val="FF9900"/>
                </a:solidFill>
              </a:rPr>
              <a:t>b,</a:t>
            </a:r>
            <a:r>
              <a:rPr lang="en" sz="1800">
                <a:solidFill>
                  <a:srgbClr val="FF9900"/>
                </a:solidFill>
              </a:rPr>
              <a:t>δ</a:t>
            </a:r>
            <a:r>
              <a:rPr lang="en" sz="1820">
                <a:solidFill>
                  <a:srgbClr val="FF9900"/>
                </a:solidFill>
              </a:rPr>
              <a:t>c)</a:t>
            </a:r>
            <a:endParaRPr sz="1820">
              <a:solidFill>
                <a:srgbClr val="FF9900"/>
              </a:solidFill>
            </a:endParaRPr>
          </a:p>
          <a:p>
            <a:pPr marL="0" lvl="0" indent="0" algn="l" rtl="0">
              <a:spcBef>
                <a:spcPts val="0"/>
              </a:spcBef>
              <a:spcAft>
                <a:spcPts val="0"/>
              </a:spcAft>
              <a:buClr>
                <a:schemeClr val="dk1"/>
              </a:buClr>
              <a:buSzPts val="1100"/>
              <a:buFont typeface="Arial"/>
              <a:buNone/>
            </a:pPr>
            <a:r>
              <a:rPr lang="en" sz="1800">
                <a:solidFill>
                  <a:schemeClr val="dk1"/>
                </a:solidFill>
              </a:rPr>
              <a:t>δy</a:t>
            </a:r>
            <a:r>
              <a:rPr lang="en" sz="1800" b="1">
                <a:solidFill>
                  <a:schemeClr val="dk1"/>
                </a:solidFill>
              </a:rPr>
              <a:t>=</a:t>
            </a:r>
            <a:r>
              <a:rPr lang="en" sz="1800">
                <a:solidFill>
                  <a:srgbClr val="9900FF"/>
                </a:solidFill>
              </a:rPr>
              <a:t>2x</a:t>
            </a:r>
            <a:r>
              <a:rPr lang="en" sz="1800">
                <a:solidFill>
                  <a:schemeClr val="dk1"/>
                </a:solidFill>
              </a:rPr>
              <a:t>δx </a:t>
            </a:r>
            <a:r>
              <a:rPr lang="en" sz="1800">
                <a:solidFill>
                  <a:srgbClr val="FF9900"/>
                </a:solidFill>
              </a:rPr>
              <a:t>+ δz</a:t>
            </a:r>
            <a:endParaRPr sz="1800">
              <a:solidFill>
                <a:srgbClr val="FF9900"/>
              </a:solidFill>
            </a:endParaRPr>
          </a:p>
          <a:p>
            <a:pPr marL="0" lvl="0" indent="0" algn="l" rtl="0">
              <a:spcBef>
                <a:spcPts val="0"/>
              </a:spcBef>
              <a:spcAft>
                <a:spcPts val="0"/>
              </a:spcAft>
              <a:buNone/>
            </a:pPr>
            <a:endParaRPr sz="1820">
              <a:solidFill>
                <a:schemeClr val="dk1"/>
              </a:solidFill>
            </a:endParaRPr>
          </a:p>
          <a:p>
            <a:pPr marL="0" lvl="0" indent="0" algn="l" rtl="0">
              <a:spcBef>
                <a:spcPts val="0"/>
              </a:spcBef>
              <a:spcAft>
                <a:spcPts val="0"/>
              </a:spcAft>
              <a:buNone/>
            </a:pPr>
            <a:endParaRPr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1700" y="94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Why is Algorithmic Differentiation (AD) necessary?</a:t>
            </a:r>
            <a:endParaRPr b="1"/>
          </a:p>
        </p:txBody>
      </p:sp>
      <p:sp>
        <p:nvSpPr>
          <p:cNvPr id="191" name="Google Shape;19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92" name="Google Shape;192;p28"/>
          <p:cNvPicPr preferRelativeResize="0"/>
          <p:nvPr/>
        </p:nvPicPr>
        <p:blipFill>
          <a:blip r:embed="rId3">
            <a:alphaModFix/>
          </a:blip>
          <a:stretch>
            <a:fillRect/>
          </a:stretch>
        </p:blipFill>
        <p:spPr>
          <a:xfrm>
            <a:off x="0" y="667402"/>
            <a:ext cx="9144001" cy="40553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98" name="Google Shape;198;p29"/>
          <p:cNvSpPr txBox="1">
            <a:spLocks noGrp="1"/>
          </p:cNvSpPr>
          <p:nvPr>
            <p:ph type="body" idx="1"/>
          </p:nvPr>
        </p:nvSpPr>
        <p:spPr>
          <a:xfrm>
            <a:off x="311625" y="3327405"/>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dirty="0">
                <a:solidFill>
                  <a:schemeClr val="accent2"/>
                </a:solidFill>
              </a:rPr>
              <a:t>The Tangent Linear Model is given by:</a:t>
            </a:r>
            <a:endParaRPr dirty="0">
              <a:solidFill>
                <a:schemeClr val="accent2"/>
              </a:solidFill>
            </a:endParaRPr>
          </a:p>
        </p:txBody>
      </p:sp>
      <p:sp>
        <p:nvSpPr>
          <p:cNvPr id="199" name="Google Shape;199;p29"/>
          <p:cNvSpPr txBox="1">
            <a:spLocks noGrp="1"/>
          </p:cNvSpPr>
          <p:nvPr>
            <p:ph type="title"/>
          </p:nvPr>
        </p:nvSpPr>
        <p:spPr>
          <a:xfrm>
            <a:off x="433500" y="3661500"/>
            <a:ext cx="827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00"/>
              <a:t>δ</a:t>
            </a:r>
            <a:r>
              <a:rPr lang="en" sz="2720" b="1"/>
              <a:t>y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20" b="1"/>
              <a:t> · </a:t>
            </a:r>
            <a:r>
              <a:rPr lang="en" sz="2720">
                <a:solidFill>
                  <a:srgbClr val="FF0000"/>
                </a:solidFill>
              </a:rPr>
              <a:t>δ</a:t>
            </a:r>
            <a:r>
              <a:rPr lang="en" sz="2720" b="1">
                <a:solidFill>
                  <a:srgbClr val="FF0000"/>
                </a:solidFill>
              </a:rPr>
              <a:t>x</a:t>
            </a:r>
            <a:r>
              <a:rPr lang="en" sz="2720" b="1"/>
              <a:t> </a:t>
            </a:r>
            <a:r>
              <a:rPr lang="en" sz="2720"/>
              <a:t>= </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20">
                <a:solidFill>
                  <a:srgbClr val="4A86E8"/>
                </a:solidFill>
              </a:rPr>
              <a:t> </a:t>
            </a:r>
            <a:r>
              <a:rPr lang="en" sz="2720" b="1"/>
              <a:t>· </a:t>
            </a:r>
            <a:r>
              <a:rPr lang="en" sz="2720">
                <a:solidFill>
                  <a:srgbClr val="FF0000"/>
                </a:solidFill>
              </a:rPr>
              <a:t>δ</a:t>
            </a:r>
            <a:r>
              <a:rPr lang="en" sz="2720" b="1">
                <a:solidFill>
                  <a:srgbClr val="FF0000"/>
                </a:solidFill>
              </a:rPr>
              <a:t>x</a:t>
            </a:r>
            <a:endParaRPr sz="2720">
              <a:solidFill>
                <a:srgbClr val="FF0000"/>
              </a:solidFill>
            </a:endParaRPr>
          </a:p>
        </p:txBody>
      </p:sp>
      <p:sp>
        <p:nvSpPr>
          <p:cNvPr id="200" name="Google Shape;200;p29"/>
          <p:cNvSpPr txBox="1">
            <a:spLocks noGrp="1"/>
          </p:cNvSpPr>
          <p:nvPr>
            <p:ph type="title"/>
          </p:nvPr>
        </p:nvSpPr>
        <p:spPr>
          <a:xfrm>
            <a:off x="311700" y="1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more nuances (looking inside </a:t>
            </a:r>
            <a:r>
              <a:rPr lang="en" sz="2720" i="1"/>
              <a:t>A</a:t>
            </a:r>
            <a:r>
              <a:rPr lang="en" sz="2720" b="1"/>
              <a:t>)</a:t>
            </a:r>
            <a:r>
              <a:rPr lang="en" b="1"/>
              <a:t> </a:t>
            </a:r>
            <a:endParaRPr b="1"/>
          </a:p>
        </p:txBody>
      </p:sp>
      <p:sp>
        <p:nvSpPr>
          <p:cNvPr id="201" name="Google Shape;201;p29"/>
          <p:cNvSpPr txBox="1">
            <a:spLocks noGrp="1"/>
          </p:cNvSpPr>
          <p:nvPr>
            <p:ph type="body" idx="1"/>
          </p:nvPr>
        </p:nvSpPr>
        <p:spPr>
          <a:xfrm>
            <a:off x="311625" y="692650"/>
            <a:ext cx="8520600" cy="8073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Clr>
                <a:schemeClr val="accent2"/>
              </a:buClr>
              <a:buSzPct val="100000"/>
              <a:buChar char="●"/>
            </a:pPr>
            <a:r>
              <a:rPr lang="en">
                <a:solidFill>
                  <a:schemeClr val="accent2"/>
                </a:solidFill>
              </a:rPr>
              <a:t>To keep things readable, let’s assume </a:t>
            </a:r>
            <a:r>
              <a:rPr lang="en" b="1">
                <a:solidFill>
                  <a:srgbClr val="FF0000"/>
                </a:solidFill>
              </a:rPr>
              <a:t>x</a:t>
            </a:r>
            <a:r>
              <a:rPr lang="en">
                <a:solidFill>
                  <a:schemeClr val="accent2"/>
                </a:solidFill>
              </a:rPr>
              <a:t> is just initial conditions of an ocean model (no model parameters or boundary conditions). Let’s assume N time steps.</a:t>
            </a:r>
            <a:endParaRPr>
              <a:solidFill>
                <a:schemeClr val="accent2"/>
              </a:solidFill>
            </a:endParaRPr>
          </a:p>
        </p:txBody>
      </p:sp>
      <p:sp>
        <p:nvSpPr>
          <p:cNvPr id="202" name="Google Shape;202;p29"/>
          <p:cNvSpPr txBox="1">
            <a:spLocks noGrp="1"/>
          </p:cNvSpPr>
          <p:nvPr>
            <p:ph type="title"/>
          </p:nvPr>
        </p:nvSpPr>
        <p:spPr>
          <a:xfrm>
            <a:off x="1025900" y="1369800"/>
            <a:ext cx="640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a:t>(</a:t>
            </a:r>
            <a:r>
              <a:rPr lang="en" sz="2720" b="1">
                <a:solidFill>
                  <a:srgbClr val="FF0000"/>
                </a:solidFill>
              </a:rPr>
              <a:t>x</a:t>
            </a:r>
            <a:r>
              <a:rPr lang="en" sz="2720"/>
              <a:t>)</a:t>
            </a:r>
            <a:r>
              <a:rPr lang="en" sz="2720" b="1"/>
              <a:t> </a:t>
            </a:r>
            <a:r>
              <a:rPr lang="en" sz="2720"/>
              <a:t>= </a:t>
            </a:r>
            <a:r>
              <a:rPr lang="en" sz="2720" b="1">
                <a:solidFill>
                  <a:srgbClr val="000000"/>
                </a:solidFill>
              </a:rPr>
              <a:t> </a:t>
            </a:r>
            <a:r>
              <a:rPr lang="en" sz="2720" i="1"/>
              <a:t>A</a:t>
            </a:r>
            <a:r>
              <a:rPr lang="en" sz="2720" i="1" baseline="-25000"/>
              <a:t>N</a:t>
            </a:r>
            <a:r>
              <a:rPr lang="en" sz="2720"/>
              <a:t>(</a:t>
            </a:r>
            <a:r>
              <a:rPr lang="en" sz="2720" i="1"/>
              <a:t>...</a:t>
            </a:r>
            <a:r>
              <a:rPr lang="en" sz="2720"/>
              <a:t>(</a:t>
            </a:r>
            <a:r>
              <a:rPr lang="en" sz="2720" i="1"/>
              <a:t>A</a:t>
            </a:r>
            <a:r>
              <a:rPr lang="en" sz="2720" i="1" baseline="-25000"/>
              <a:t>2</a:t>
            </a:r>
            <a:r>
              <a:rPr lang="en" sz="2720">
                <a:solidFill>
                  <a:srgbClr val="000000"/>
                </a:solidFill>
              </a:rPr>
              <a:t>(</a:t>
            </a:r>
            <a:r>
              <a:rPr lang="en" sz="2720" i="1">
                <a:solidFill>
                  <a:srgbClr val="000000"/>
                </a:solidFill>
              </a:rPr>
              <a:t>A</a:t>
            </a:r>
            <a:r>
              <a:rPr lang="en" sz="2720" i="1" baseline="-25000">
                <a:solidFill>
                  <a:srgbClr val="000000"/>
                </a:solidFill>
              </a:rPr>
              <a:t>1</a:t>
            </a:r>
            <a:r>
              <a:rPr lang="en" sz="2720">
                <a:solidFill>
                  <a:srgbClr val="000000"/>
                </a:solidFill>
              </a:rPr>
              <a:t>(</a:t>
            </a:r>
            <a:r>
              <a:rPr lang="en" sz="2720" b="1">
                <a:solidFill>
                  <a:srgbClr val="FF0000"/>
                </a:solidFill>
              </a:rPr>
              <a:t>x</a:t>
            </a:r>
            <a:r>
              <a:rPr lang="en" sz="2720">
                <a:solidFill>
                  <a:srgbClr val="000000"/>
                </a:solidFill>
              </a:rPr>
              <a:t>))))</a:t>
            </a:r>
            <a:endParaRPr sz="2720">
              <a:solidFill>
                <a:srgbClr val="000000"/>
              </a:solidFill>
            </a:endParaRPr>
          </a:p>
          <a:p>
            <a:pPr marL="0" lvl="0" indent="0" algn="ctr" rtl="0">
              <a:spcBef>
                <a:spcPts val="0"/>
              </a:spcBef>
              <a:spcAft>
                <a:spcPts val="0"/>
              </a:spcAft>
              <a:buSzPts val="990"/>
              <a:buNone/>
            </a:pPr>
            <a:r>
              <a:rPr lang="en" sz="2720"/>
              <a:t> </a:t>
            </a:r>
            <a:endParaRPr sz="2720"/>
          </a:p>
        </p:txBody>
      </p:sp>
      <p:sp>
        <p:nvSpPr>
          <p:cNvPr id="203" name="Google Shape;203;p29"/>
          <p:cNvSpPr txBox="1">
            <a:spLocks noGrp="1"/>
          </p:cNvSpPr>
          <p:nvPr>
            <p:ph type="body" idx="1"/>
          </p:nvPr>
        </p:nvSpPr>
        <p:spPr>
          <a:xfrm>
            <a:off x="311700" y="1951857"/>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For notational convenience,</a:t>
            </a:r>
            <a:endParaRPr>
              <a:solidFill>
                <a:schemeClr val="accent2"/>
              </a:solidFill>
            </a:endParaRPr>
          </a:p>
        </p:txBody>
      </p:sp>
      <p:sp>
        <p:nvSpPr>
          <p:cNvPr id="204" name="Google Shape;204;p29"/>
          <p:cNvSpPr txBox="1">
            <a:spLocks noGrp="1"/>
          </p:cNvSpPr>
          <p:nvPr>
            <p:ph type="title"/>
          </p:nvPr>
        </p:nvSpPr>
        <p:spPr>
          <a:xfrm>
            <a:off x="2494436" y="2375982"/>
            <a:ext cx="2904000" cy="10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00" b="1" dirty="0"/>
              <a:t>x</a:t>
            </a:r>
            <a:r>
              <a:rPr lang="en" sz="1900" i="1" baseline="-25000" dirty="0"/>
              <a:t>1</a:t>
            </a:r>
            <a:r>
              <a:rPr lang="en" sz="1900" b="1" dirty="0"/>
              <a:t> = </a:t>
            </a:r>
            <a:r>
              <a:rPr lang="en" sz="1900" i="1" dirty="0"/>
              <a:t>A</a:t>
            </a:r>
            <a:r>
              <a:rPr lang="en" sz="1900" i="1" baseline="-25000" dirty="0"/>
              <a:t>1</a:t>
            </a:r>
            <a:r>
              <a:rPr lang="en" sz="1900" dirty="0"/>
              <a:t>(</a:t>
            </a:r>
            <a:r>
              <a:rPr lang="en" sz="1900" b="1" dirty="0">
                <a:solidFill>
                  <a:srgbClr val="FF0000"/>
                </a:solidFill>
              </a:rPr>
              <a:t>x</a:t>
            </a:r>
            <a:r>
              <a:rPr lang="en" sz="1900" dirty="0"/>
              <a:t>), </a:t>
            </a:r>
            <a:endParaRPr sz="1900" dirty="0"/>
          </a:p>
          <a:p>
            <a:pPr marL="0" lvl="0" indent="0" algn="l" rtl="0">
              <a:spcBef>
                <a:spcPts val="0"/>
              </a:spcBef>
              <a:spcAft>
                <a:spcPts val="0"/>
              </a:spcAft>
              <a:buSzPts val="990"/>
              <a:buNone/>
            </a:pPr>
            <a:r>
              <a:rPr lang="en" sz="1900" b="1" dirty="0"/>
              <a:t>x</a:t>
            </a:r>
            <a:r>
              <a:rPr lang="en" sz="1900" i="1" baseline="-25000" dirty="0"/>
              <a:t>i</a:t>
            </a:r>
            <a:r>
              <a:rPr lang="en" sz="1900" b="1" dirty="0"/>
              <a:t> = </a:t>
            </a:r>
            <a:r>
              <a:rPr lang="en" sz="1900" i="1" dirty="0"/>
              <a:t>A</a:t>
            </a:r>
            <a:r>
              <a:rPr lang="en" sz="1900" i="1" baseline="-25000" dirty="0"/>
              <a:t>i</a:t>
            </a:r>
            <a:r>
              <a:rPr lang="en" sz="1900" dirty="0"/>
              <a:t>(</a:t>
            </a:r>
            <a:r>
              <a:rPr lang="en" sz="1900" b="1" dirty="0"/>
              <a:t>x</a:t>
            </a:r>
            <a:r>
              <a:rPr lang="en" sz="1900" i="1" baseline="-25000" dirty="0"/>
              <a:t>i-1</a:t>
            </a:r>
            <a:r>
              <a:rPr lang="en" sz="1900" dirty="0"/>
              <a:t>)</a:t>
            </a:r>
            <a:r>
              <a:rPr lang="en" sz="1900" b="1" dirty="0"/>
              <a:t> </a:t>
            </a:r>
            <a:r>
              <a:rPr lang="en" sz="1900" i="1" dirty="0" err="1"/>
              <a:t>i</a:t>
            </a:r>
            <a:r>
              <a:rPr lang="en" sz="1900" i="1" dirty="0"/>
              <a:t> = 2, …, N-1</a:t>
            </a:r>
            <a:endParaRPr sz="1900" i="1" dirty="0"/>
          </a:p>
          <a:p>
            <a:pPr marL="0" lvl="0" indent="0" algn="l" rtl="0">
              <a:spcBef>
                <a:spcPts val="0"/>
              </a:spcBef>
              <a:spcAft>
                <a:spcPts val="0"/>
              </a:spcAft>
              <a:buSzPts val="990"/>
              <a:buNone/>
            </a:pPr>
            <a:r>
              <a:rPr lang="en" sz="1900" b="1" dirty="0"/>
              <a:t>y = </a:t>
            </a:r>
            <a:r>
              <a:rPr lang="en" sz="1900" i="1" dirty="0"/>
              <a:t>A</a:t>
            </a:r>
            <a:r>
              <a:rPr lang="en" sz="1900" i="1" baseline="-25000" dirty="0"/>
              <a:t>N</a:t>
            </a:r>
            <a:r>
              <a:rPr lang="en" sz="1900" dirty="0"/>
              <a:t>(</a:t>
            </a:r>
            <a:r>
              <a:rPr lang="en" sz="1900" b="1" dirty="0"/>
              <a:t>x</a:t>
            </a:r>
            <a:r>
              <a:rPr lang="en" sz="1900" i="1" baseline="-25000" dirty="0"/>
              <a:t>N-1</a:t>
            </a:r>
            <a:r>
              <a:rPr lang="en" sz="1900" dirty="0"/>
              <a:t>)</a:t>
            </a:r>
            <a:endParaRPr sz="1900" b="1" dirty="0"/>
          </a:p>
          <a:p>
            <a:pPr marL="0" lvl="0" indent="0" algn="ctr" rtl="0">
              <a:spcBef>
                <a:spcPts val="0"/>
              </a:spcBef>
              <a:spcAft>
                <a:spcPts val="0"/>
              </a:spcAft>
              <a:buSzPts val="990"/>
              <a:buNone/>
            </a:pPr>
            <a:endParaRPr sz="1900" i="1" dirty="0"/>
          </a:p>
        </p:txBody>
      </p:sp>
      <p:sp>
        <p:nvSpPr>
          <p:cNvPr id="205" name="Google Shape;205;p29"/>
          <p:cNvSpPr txBox="1">
            <a:spLocks noGrp="1"/>
          </p:cNvSpPr>
          <p:nvPr>
            <p:ph type="body" idx="1"/>
          </p:nvPr>
        </p:nvSpPr>
        <p:spPr>
          <a:xfrm>
            <a:off x="311700" y="4217738"/>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Adjoint Model is given by:</a:t>
            </a:r>
            <a:endParaRPr>
              <a:solidFill>
                <a:schemeClr val="accent2"/>
              </a:solidFill>
            </a:endParaRPr>
          </a:p>
        </p:txBody>
      </p:sp>
      <p:sp>
        <p:nvSpPr>
          <p:cNvPr id="206" name="Google Shape;206;p29"/>
          <p:cNvSpPr txBox="1">
            <a:spLocks noGrp="1"/>
          </p:cNvSpPr>
          <p:nvPr>
            <p:ph type="title"/>
          </p:nvPr>
        </p:nvSpPr>
        <p:spPr>
          <a:xfrm>
            <a:off x="622338" y="4380271"/>
            <a:ext cx="7935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2700" dirty="0"/>
              <a:t>∇</a:t>
            </a:r>
            <a:r>
              <a:rPr lang="en" sz="2700" b="1" dirty="0">
                <a:solidFill>
                  <a:srgbClr val="FF0000"/>
                </a:solidFill>
              </a:rPr>
              <a:t>ₓ</a:t>
            </a:r>
            <a:r>
              <a:rPr lang="en" sz="2700" dirty="0">
                <a:solidFill>
                  <a:srgbClr val="0000FF"/>
                </a:solidFill>
              </a:rPr>
              <a:t>J</a:t>
            </a:r>
            <a:r>
              <a:rPr lang="en" sz="2700" dirty="0"/>
              <a:t> = </a:t>
            </a:r>
            <a:r>
              <a:rPr lang="en" sz="2720" b="1" dirty="0">
                <a:solidFill>
                  <a:srgbClr val="9900FF"/>
                </a:solidFill>
              </a:rPr>
              <a:t>A</a:t>
            </a:r>
            <a:r>
              <a:rPr lang="en" sz="2720" dirty="0">
                <a:solidFill>
                  <a:srgbClr val="9900FF"/>
                </a:solidFill>
              </a:rPr>
              <a:t>(</a:t>
            </a:r>
            <a:r>
              <a:rPr lang="en" sz="2720" b="1" dirty="0">
                <a:solidFill>
                  <a:srgbClr val="9900FF"/>
                </a:solidFill>
              </a:rPr>
              <a:t>x</a:t>
            </a:r>
            <a:r>
              <a:rPr lang="en" sz="2720" dirty="0">
                <a:solidFill>
                  <a:srgbClr val="9900FF"/>
                </a:solidFill>
              </a:rPr>
              <a:t>)</a:t>
            </a:r>
            <a:r>
              <a:rPr lang="en" sz="2700" dirty="0">
                <a:solidFill>
                  <a:srgbClr val="9900FF"/>
                </a:solidFill>
              </a:rPr>
              <a:t>ᵀ</a:t>
            </a:r>
            <a:r>
              <a:rPr lang="en" sz="2700" dirty="0"/>
              <a:t> · ∇</a:t>
            </a:r>
            <a:r>
              <a:rPr lang="en" sz="2700" b="1" dirty="0"/>
              <a:t>ᵧ</a:t>
            </a:r>
            <a:r>
              <a:rPr lang="en" sz="2700" dirty="0"/>
              <a:t>J = </a:t>
            </a:r>
            <a:r>
              <a:rPr lang="en" sz="2720" b="1" dirty="0">
                <a:solidFill>
                  <a:srgbClr val="9900FF"/>
                </a:solidFill>
              </a:rPr>
              <a:t>A</a:t>
            </a:r>
            <a:r>
              <a:rPr lang="en" sz="2720" i="1" baseline="-25000" dirty="0">
                <a:solidFill>
                  <a:srgbClr val="9900FF"/>
                </a:solidFill>
              </a:rPr>
              <a:t>1</a:t>
            </a:r>
            <a:r>
              <a:rPr lang="en" sz="2720" dirty="0">
                <a:solidFill>
                  <a:srgbClr val="9900FF"/>
                </a:solidFill>
              </a:rPr>
              <a:t>(</a:t>
            </a:r>
            <a:r>
              <a:rPr lang="en" sz="2720" b="1" dirty="0">
                <a:solidFill>
                  <a:srgbClr val="9900FF"/>
                </a:solidFill>
              </a:rPr>
              <a:t>x</a:t>
            </a:r>
            <a:r>
              <a:rPr lang="en" sz="2720" dirty="0">
                <a:solidFill>
                  <a:srgbClr val="9900FF"/>
                </a:solidFill>
              </a:rPr>
              <a:t>)</a:t>
            </a:r>
            <a:r>
              <a:rPr lang="en" sz="2700" dirty="0">
                <a:solidFill>
                  <a:srgbClr val="9900FF"/>
                </a:solidFill>
              </a:rPr>
              <a:t>ᵀ</a:t>
            </a:r>
            <a:r>
              <a:rPr lang="en" sz="2720" dirty="0">
                <a:solidFill>
                  <a:srgbClr val="9900FF"/>
                </a:solidFill>
              </a:rPr>
              <a:t>·</a:t>
            </a:r>
            <a:r>
              <a:rPr lang="en" sz="2720" b="1" dirty="0">
                <a:solidFill>
                  <a:srgbClr val="9900FF"/>
                </a:solidFill>
              </a:rPr>
              <a:t>A</a:t>
            </a:r>
            <a:r>
              <a:rPr lang="en" sz="2720" i="1" baseline="-25000" dirty="0">
                <a:solidFill>
                  <a:srgbClr val="9900FF"/>
                </a:solidFill>
              </a:rPr>
              <a:t>2</a:t>
            </a:r>
            <a:r>
              <a:rPr lang="en" sz="2720" dirty="0">
                <a:solidFill>
                  <a:srgbClr val="9900FF"/>
                </a:solidFill>
              </a:rPr>
              <a:t>(</a:t>
            </a:r>
            <a:r>
              <a:rPr lang="en" sz="2720" b="1" dirty="0">
                <a:solidFill>
                  <a:srgbClr val="9900FF"/>
                </a:solidFill>
              </a:rPr>
              <a:t>x</a:t>
            </a:r>
            <a:r>
              <a:rPr lang="en" sz="2720" i="1" baseline="-25000" dirty="0">
                <a:solidFill>
                  <a:srgbClr val="9900FF"/>
                </a:solidFill>
              </a:rPr>
              <a:t>1</a:t>
            </a:r>
            <a:r>
              <a:rPr lang="en" sz="2720" dirty="0">
                <a:solidFill>
                  <a:srgbClr val="9900FF"/>
                </a:solidFill>
              </a:rPr>
              <a:t>)</a:t>
            </a:r>
            <a:r>
              <a:rPr lang="en" sz="2700" dirty="0">
                <a:solidFill>
                  <a:srgbClr val="9900FF"/>
                </a:solidFill>
              </a:rPr>
              <a:t>ᵀ…</a:t>
            </a:r>
            <a:r>
              <a:rPr lang="en" sz="2720" b="1" dirty="0">
                <a:solidFill>
                  <a:srgbClr val="9900FF"/>
                </a:solidFill>
              </a:rPr>
              <a:t>A</a:t>
            </a:r>
            <a:r>
              <a:rPr lang="en" sz="2720" i="1" baseline="-25000" dirty="0">
                <a:solidFill>
                  <a:srgbClr val="9900FF"/>
                </a:solidFill>
              </a:rPr>
              <a:t>N</a:t>
            </a:r>
            <a:r>
              <a:rPr lang="en" sz="2720" dirty="0">
                <a:solidFill>
                  <a:srgbClr val="9900FF"/>
                </a:solidFill>
              </a:rPr>
              <a:t>(</a:t>
            </a:r>
            <a:r>
              <a:rPr lang="en" sz="2720" b="1" dirty="0">
                <a:solidFill>
                  <a:srgbClr val="9900FF"/>
                </a:solidFill>
              </a:rPr>
              <a:t>x</a:t>
            </a:r>
            <a:r>
              <a:rPr lang="en" sz="2720" i="1" baseline="-25000" dirty="0">
                <a:solidFill>
                  <a:srgbClr val="9900FF"/>
                </a:solidFill>
              </a:rPr>
              <a:t>N-1</a:t>
            </a:r>
            <a:r>
              <a:rPr lang="en" sz="2720" dirty="0">
                <a:solidFill>
                  <a:srgbClr val="9900FF"/>
                </a:solidFill>
              </a:rPr>
              <a:t>)</a:t>
            </a:r>
            <a:r>
              <a:rPr lang="en" sz="2700" dirty="0">
                <a:solidFill>
                  <a:srgbClr val="9900FF"/>
                </a:solidFill>
              </a:rPr>
              <a:t>ᵀ</a:t>
            </a:r>
            <a:r>
              <a:rPr lang="en" sz="2700" dirty="0"/>
              <a:t> · ∇</a:t>
            </a:r>
            <a:r>
              <a:rPr lang="en" sz="2700" b="1" dirty="0"/>
              <a:t>ᵧ</a:t>
            </a:r>
            <a:r>
              <a:rPr lang="en" sz="2700" dirty="0">
                <a:solidFill>
                  <a:srgbClr val="0000FF"/>
                </a:solidFill>
              </a:rPr>
              <a:t>J</a:t>
            </a:r>
            <a:r>
              <a:rPr lang="en" sz="2700" dirty="0"/>
              <a:t> </a:t>
            </a:r>
            <a:endParaRPr sz="2720" dirty="0">
              <a:solidFill>
                <a:srgbClr val="4A86E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12" name="Google Shape;212;p30"/>
          <p:cNvSpPr txBox="1">
            <a:spLocks noGrp="1"/>
          </p:cNvSpPr>
          <p:nvPr>
            <p:ph type="body" idx="1"/>
          </p:nvPr>
        </p:nvSpPr>
        <p:spPr>
          <a:xfrm>
            <a:off x="311663" y="798500"/>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Tangent Linear Model is given by:</a:t>
            </a:r>
            <a:endParaRPr>
              <a:solidFill>
                <a:schemeClr val="accent2"/>
              </a:solidFill>
            </a:endParaRPr>
          </a:p>
        </p:txBody>
      </p:sp>
      <p:sp>
        <p:nvSpPr>
          <p:cNvPr id="213" name="Google Shape;213;p30"/>
          <p:cNvSpPr txBox="1">
            <a:spLocks noGrp="1"/>
          </p:cNvSpPr>
          <p:nvPr>
            <p:ph type="title"/>
          </p:nvPr>
        </p:nvSpPr>
        <p:spPr>
          <a:xfrm>
            <a:off x="433538" y="1155213"/>
            <a:ext cx="827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00"/>
              <a:t>δ</a:t>
            </a:r>
            <a:r>
              <a:rPr lang="en" sz="2720" b="1"/>
              <a:t>y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20" b="1"/>
              <a:t> · </a:t>
            </a:r>
            <a:r>
              <a:rPr lang="en" sz="2720">
                <a:solidFill>
                  <a:srgbClr val="FF0000"/>
                </a:solidFill>
              </a:rPr>
              <a:t>δ</a:t>
            </a:r>
            <a:r>
              <a:rPr lang="en" sz="2720" b="1">
                <a:solidFill>
                  <a:srgbClr val="FF0000"/>
                </a:solidFill>
              </a:rPr>
              <a:t>x</a:t>
            </a:r>
            <a:r>
              <a:rPr lang="en" sz="2720" b="1"/>
              <a:t> </a:t>
            </a:r>
            <a:r>
              <a:rPr lang="en" sz="2720"/>
              <a:t>= </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20">
                <a:solidFill>
                  <a:srgbClr val="4A86E8"/>
                </a:solidFill>
              </a:rPr>
              <a:t> </a:t>
            </a:r>
            <a:r>
              <a:rPr lang="en" sz="2720" b="1"/>
              <a:t>· </a:t>
            </a:r>
            <a:r>
              <a:rPr lang="en" sz="2720">
                <a:solidFill>
                  <a:srgbClr val="FF0000"/>
                </a:solidFill>
              </a:rPr>
              <a:t>δ</a:t>
            </a:r>
            <a:r>
              <a:rPr lang="en" sz="2720" b="1">
                <a:solidFill>
                  <a:srgbClr val="FF0000"/>
                </a:solidFill>
              </a:rPr>
              <a:t>x</a:t>
            </a:r>
            <a:endParaRPr sz="2720">
              <a:solidFill>
                <a:srgbClr val="FF0000"/>
              </a:solidFill>
            </a:endParaRPr>
          </a:p>
        </p:txBody>
      </p:sp>
      <p:sp>
        <p:nvSpPr>
          <p:cNvPr id="214" name="Google Shape;214;p30"/>
          <p:cNvSpPr txBox="1">
            <a:spLocks noGrp="1"/>
          </p:cNvSpPr>
          <p:nvPr>
            <p:ph type="title"/>
          </p:nvPr>
        </p:nvSpPr>
        <p:spPr>
          <a:xfrm>
            <a:off x="311700" y="1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more nuances (looking inside </a:t>
            </a:r>
            <a:r>
              <a:rPr lang="en" sz="2720" i="1"/>
              <a:t>A</a:t>
            </a:r>
            <a:r>
              <a:rPr lang="en" sz="2720" b="1"/>
              <a:t>)</a:t>
            </a:r>
            <a:r>
              <a:rPr lang="en" b="1"/>
              <a:t> </a:t>
            </a:r>
            <a:endParaRPr b="1"/>
          </a:p>
        </p:txBody>
      </p:sp>
      <p:sp>
        <p:nvSpPr>
          <p:cNvPr id="215" name="Google Shape;215;p30"/>
          <p:cNvSpPr txBox="1">
            <a:spLocks noGrp="1"/>
          </p:cNvSpPr>
          <p:nvPr>
            <p:ph type="body" idx="1"/>
          </p:nvPr>
        </p:nvSpPr>
        <p:spPr>
          <a:xfrm>
            <a:off x="311738" y="1760500"/>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Adjoint Model is given by:</a:t>
            </a:r>
            <a:endParaRPr>
              <a:solidFill>
                <a:schemeClr val="accent2"/>
              </a:solidFill>
            </a:endParaRPr>
          </a:p>
        </p:txBody>
      </p:sp>
      <p:sp>
        <p:nvSpPr>
          <p:cNvPr id="216" name="Google Shape;216;p30"/>
          <p:cNvSpPr txBox="1">
            <a:spLocks noGrp="1"/>
          </p:cNvSpPr>
          <p:nvPr>
            <p:ph type="title"/>
          </p:nvPr>
        </p:nvSpPr>
        <p:spPr>
          <a:xfrm>
            <a:off x="604088" y="2285400"/>
            <a:ext cx="7935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2700"/>
              <a:t>∇</a:t>
            </a:r>
            <a:r>
              <a:rPr lang="en" sz="2700" b="1">
                <a:solidFill>
                  <a:srgbClr val="FF0000"/>
                </a:solidFill>
              </a:rPr>
              <a:t>ₓ</a:t>
            </a:r>
            <a:r>
              <a:rPr lang="en" sz="2700">
                <a:solidFill>
                  <a:srgbClr val="0000FF"/>
                </a:solidFill>
              </a:rPr>
              <a:t>J</a:t>
            </a:r>
            <a:r>
              <a:rPr lang="en" sz="2700"/>
              <a:t>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00"/>
              <a:t> · ∇</a:t>
            </a:r>
            <a:r>
              <a:rPr lang="en" sz="2700" b="1"/>
              <a:t>ᵧ</a:t>
            </a:r>
            <a:r>
              <a:rPr lang="en" sz="2700"/>
              <a:t>J = </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00">
                <a:solidFill>
                  <a:srgbClr val="9900FF"/>
                </a:solidFill>
              </a:rPr>
              <a:t>ᵀ…</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00">
                <a:solidFill>
                  <a:srgbClr val="9900FF"/>
                </a:solidFill>
              </a:rPr>
              <a:t>ᵀ</a:t>
            </a:r>
            <a:r>
              <a:rPr lang="en" sz="2700"/>
              <a:t> · ∇</a:t>
            </a:r>
            <a:r>
              <a:rPr lang="en" sz="2700" b="1"/>
              <a:t>ᵧ</a:t>
            </a:r>
            <a:r>
              <a:rPr lang="en" sz="2700">
                <a:solidFill>
                  <a:srgbClr val="0000FF"/>
                </a:solidFill>
              </a:rPr>
              <a:t>J</a:t>
            </a:r>
            <a:r>
              <a:rPr lang="en" sz="2700"/>
              <a:t> </a:t>
            </a:r>
            <a:endParaRPr sz="2720">
              <a:solidFill>
                <a:srgbClr val="4A86E8"/>
              </a:solidFill>
            </a:endParaRPr>
          </a:p>
        </p:txBody>
      </p:sp>
      <p:sp>
        <p:nvSpPr>
          <p:cNvPr id="217" name="Google Shape;217;p30"/>
          <p:cNvSpPr txBox="1">
            <a:spLocks noGrp="1"/>
          </p:cNvSpPr>
          <p:nvPr>
            <p:ph type="body" idx="1"/>
          </p:nvPr>
        </p:nvSpPr>
        <p:spPr>
          <a:xfrm>
            <a:off x="311700" y="3009775"/>
            <a:ext cx="8520600" cy="17979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Clr>
                <a:schemeClr val="accent2"/>
              </a:buClr>
              <a:buSzPct val="100000"/>
              <a:buChar char="●"/>
            </a:pPr>
            <a:r>
              <a:rPr lang="en">
                <a:solidFill>
                  <a:schemeClr val="accent2"/>
                </a:solidFill>
              </a:rPr>
              <a:t>The sequence of operations above is in our hands.</a:t>
            </a:r>
            <a:endParaRPr>
              <a:solidFill>
                <a:schemeClr val="accent2"/>
              </a:solidFill>
            </a:endParaRPr>
          </a:p>
          <a:p>
            <a:pPr marL="457200" lvl="0" indent="-325755" algn="l" rtl="0">
              <a:spcBef>
                <a:spcPts val="0"/>
              </a:spcBef>
              <a:spcAft>
                <a:spcPts val="0"/>
              </a:spcAft>
              <a:buClr>
                <a:schemeClr val="accent2"/>
              </a:buClr>
              <a:buSzPct val="100000"/>
              <a:buChar char="●"/>
            </a:pPr>
            <a:r>
              <a:rPr lang="en">
                <a:solidFill>
                  <a:schemeClr val="accent2"/>
                </a:solidFill>
              </a:rPr>
              <a:t>If we go from left to right, we have to keep doing matrix-matrix operations, if both matrices are MxM and we have N matrices, that’s about NM</a:t>
            </a:r>
            <a:r>
              <a:rPr lang="en" baseline="30000">
                <a:solidFill>
                  <a:schemeClr val="accent2"/>
                </a:solidFill>
              </a:rPr>
              <a:t>3</a:t>
            </a:r>
            <a:r>
              <a:rPr lang="en">
                <a:solidFill>
                  <a:schemeClr val="accent2"/>
                </a:solidFill>
              </a:rPr>
              <a:t> operations.</a:t>
            </a:r>
            <a:endParaRPr>
              <a:solidFill>
                <a:schemeClr val="accent2"/>
              </a:solidFill>
            </a:endParaRPr>
          </a:p>
          <a:p>
            <a:pPr marL="457200" lvl="0" indent="-325755" algn="l" rtl="0">
              <a:spcBef>
                <a:spcPts val="0"/>
              </a:spcBef>
              <a:spcAft>
                <a:spcPts val="0"/>
              </a:spcAft>
              <a:buClr>
                <a:schemeClr val="accent2"/>
              </a:buClr>
              <a:buSzPct val="100000"/>
              <a:buChar char="●"/>
            </a:pPr>
            <a:r>
              <a:rPr lang="en">
                <a:solidFill>
                  <a:schemeClr val="accent2"/>
                </a:solidFill>
              </a:rPr>
              <a:t>If we go from right to left, that is always hit the vector on the right with a matrix first, we are only doing about NM</a:t>
            </a:r>
            <a:r>
              <a:rPr lang="en" baseline="30000">
                <a:solidFill>
                  <a:schemeClr val="accent2"/>
                </a:solidFill>
              </a:rPr>
              <a:t>2</a:t>
            </a:r>
            <a:r>
              <a:rPr lang="en">
                <a:solidFill>
                  <a:schemeClr val="accent2"/>
                </a:solidFill>
              </a:rPr>
              <a:t> operations.</a:t>
            </a:r>
            <a:endParaRPr>
              <a:solidFill>
                <a:schemeClr val="accent2"/>
              </a:solidFill>
            </a:endParaRPr>
          </a:p>
          <a:p>
            <a:pPr marL="457200" lvl="0" indent="-325755" algn="l" rtl="0">
              <a:spcBef>
                <a:spcPts val="0"/>
              </a:spcBef>
              <a:spcAft>
                <a:spcPts val="0"/>
              </a:spcAft>
              <a:buClr>
                <a:schemeClr val="accent2"/>
              </a:buClr>
              <a:buSzPct val="100000"/>
              <a:buChar char="●"/>
            </a:pPr>
            <a:r>
              <a:rPr lang="en">
                <a:solidFill>
                  <a:schemeClr val="accent2"/>
                </a:solidFill>
              </a:rPr>
              <a:t>N ~ 250,000 time steps and M ~ 500,000,000 parameters for ECCO</a:t>
            </a:r>
            <a:endParaRPr>
              <a:solidFill>
                <a:schemeClr val="accent2"/>
              </a:solidFill>
            </a:endParaRPr>
          </a:p>
          <a:p>
            <a:pPr marL="457200" lvl="0" indent="-325755" algn="l" rtl="0">
              <a:spcBef>
                <a:spcPts val="0"/>
              </a:spcBef>
              <a:spcAft>
                <a:spcPts val="0"/>
              </a:spcAft>
              <a:buClr>
                <a:schemeClr val="accent2"/>
              </a:buClr>
              <a:buSzPct val="100000"/>
              <a:buChar char="●"/>
            </a:pPr>
            <a:r>
              <a:rPr lang="en" b="1">
                <a:solidFill>
                  <a:schemeClr val="accent2"/>
                </a:solidFill>
              </a:rPr>
              <a:t>10^31 vs 10^23 floating point operations</a:t>
            </a:r>
            <a:r>
              <a:rPr lang="en">
                <a:solidFill>
                  <a:schemeClr val="accent2"/>
                </a:solidFill>
              </a:rPr>
              <a:t>, that’s a significant difference!</a:t>
            </a:r>
            <a:endParaRPr>
              <a:solidFill>
                <a:schemeClr val="accent2"/>
              </a:solidFill>
            </a:endParaRPr>
          </a:p>
        </p:txBody>
      </p:sp>
      <p:sp>
        <p:nvSpPr>
          <p:cNvPr id="218" name="Google Shape;218;p30"/>
          <p:cNvSpPr/>
          <p:nvPr/>
        </p:nvSpPr>
        <p:spPr>
          <a:xfrm>
            <a:off x="5520175" y="1003400"/>
            <a:ext cx="2458800" cy="28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30"/>
          <p:cNvSpPr txBox="1"/>
          <p:nvPr/>
        </p:nvSpPr>
        <p:spPr>
          <a:xfrm>
            <a:off x="5761950" y="754950"/>
            <a:ext cx="315345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2"/>
                </a:solidFill>
              </a:rPr>
              <a:t>ORDER OF COMPUTATION</a:t>
            </a:r>
            <a:endParaRPr sz="1100" dirty="0">
              <a:solidFill>
                <a:schemeClr val="dk2"/>
              </a:solidFill>
            </a:endParaRPr>
          </a:p>
        </p:txBody>
      </p:sp>
      <p:sp>
        <p:nvSpPr>
          <p:cNvPr id="220" name="Google Shape;220;p30"/>
          <p:cNvSpPr/>
          <p:nvPr/>
        </p:nvSpPr>
        <p:spPr>
          <a:xfrm>
            <a:off x="5526450" y="2130813"/>
            <a:ext cx="2458800" cy="28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30"/>
          <p:cNvSpPr txBox="1"/>
          <p:nvPr/>
        </p:nvSpPr>
        <p:spPr>
          <a:xfrm>
            <a:off x="5768224" y="1882363"/>
            <a:ext cx="2936863"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2"/>
                </a:solidFill>
              </a:rPr>
              <a:t>ORDER OF COMPUTATION</a:t>
            </a:r>
            <a:endParaRPr sz="11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27" name="Google Shape;227;p31"/>
          <p:cNvSpPr txBox="1">
            <a:spLocks noGrp="1"/>
          </p:cNvSpPr>
          <p:nvPr>
            <p:ph type="body" idx="1"/>
          </p:nvPr>
        </p:nvSpPr>
        <p:spPr>
          <a:xfrm>
            <a:off x="311663" y="798500"/>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Tangent Linear Model is given by:</a:t>
            </a:r>
            <a:endParaRPr>
              <a:solidFill>
                <a:schemeClr val="accent2"/>
              </a:solidFill>
            </a:endParaRPr>
          </a:p>
        </p:txBody>
      </p:sp>
      <p:sp>
        <p:nvSpPr>
          <p:cNvPr id="228" name="Google Shape;228;p31"/>
          <p:cNvSpPr txBox="1">
            <a:spLocks noGrp="1"/>
          </p:cNvSpPr>
          <p:nvPr>
            <p:ph type="title"/>
          </p:nvPr>
        </p:nvSpPr>
        <p:spPr>
          <a:xfrm>
            <a:off x="433538" y="1155213"/>
            <a:ext cx="827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00"/>
              <a:t>δ</a:t>
            </a:r>
            <a:r>
              <a:rPr lang="en" sz="2720" b="1"/>
              <a:t>y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20" b="1"/>
              <a:t> · </a:t>
            </a:r>
            <a:r>
              <a:rPr lang="en" sz="2720">
                <a:solidFill>
                  <a:srgbClr val="FF0000"/>
                </a:solidFill>
              </a:rPr>
              <a:t>δ</a:t>
            </a:r>
            <a:r>
              <a:rPr lang="en" sz="2720" b="1">
                <a:solidFill>
                  <a:srgbClr val="FF0000"/>
                </a:solidFill>
              </a:rPr>
              <a:t>x</a:t>
            </a:r>
            <a:r>
              <a:rPr lang="en" sz="2720" b="1"/>
              <a:t> </a:t>
            </a:r>
            <a:r>
              <a:rPr lang="en" sz="2720"/>
              <a:t>= </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20">
                <a:solidFill>
                  <a:srgbClr val="4A86E8"/>
                </a:solidFill>
              </a:rPr>
              <a:t> </a:t>
            </a:r>
            <a:r>
              <a:rPr lang="en" sz="2720" b="1"/>
              <a:t>· </a:t>
            </a:r>
            <a:r>
              <a:rPr lang="en" sz="2720">
                <a:solidFill>
                  <a:srgbClr val="FF0000"/>
                </a:solidFill>
              </a:rPr>
              <a:t>δ</a:t>
            </a:r>
            <a:r>
              <a:rPr lang="en" sz="2720" b="1">
                <a:solidFill>
                  <a:srgbClr val="FF0000"/>
                </a:solidFill>
              </a:rPr>
              <a:t>x</a:t>
            </a:r>
            <a:endParaRPr sz="2720">
              <a:solidFill>
                <a:srgbClr val="FF0000"/>
              </a:solidFill>
            </a:endParaRPr>
          </a:p>
        </p:txBody>
      </p:sp>
      <p:sp>
        <p:nvSpPr>
          <p:cNvPr id="229" name="Google Shape;229;p31"/>
          <p:cNvSpPr txBox="1">
            <a:spLocks noGrp="1"/>
          </p:cNvSpPr>
          <p:nvPr>
            <p:ph type="title"/>
          </p:nvPr>
        </p:nvSpPr>
        <p:spPr>
          <a:xfrm>
            <a:off x="311700" y="1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more nuances (looking inside </a:t>
            </a:r>
            <a:r>
              <a:rPr lang="en" sz="2720" i="1"/>
              <a:t>A</a:t>
            </a:r>
            <a:r>
              <a:rPr lang="en" sz="2720" b="1"/>
              <a:t>)</a:t>
            </a:r>
            <a:r>
              <a:rPr lang="en" b="1"/>
              <a:t> </a:t>
            </a:r>
            <a:endParaRPr b="1"/>
          </a:p>
        </p:txBody>
      </p:sp>
      <p:sp>
        <p:nvSpPr>
          <p:cNvPr id="230" name="Google Shape;230;p31"/>
          <p:cNvSpPr txBox="1">
            <a:spLocks noGrp="1"/>
          </p:cNvSpPr>
          <p:nvPr>
            <p:ph type="body" idx="1"/>
          </p:nvPr>
        </p:nvSpPr>
        <p:spPr>
          <a:xfrm>
            <a:off x="311750" y="2078063"/>
            <a:ext cx="8520600" cy="1797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2"/>
              </a:buClr>
              <a:buSzPts val="1800"/>
              <a:buChar char="●"/>
            </a:pPr>
            <a:r>
              <a:rPr lang="en">
                <a:solidFill>
                  <a:schemeClr val="accent2"/>
                </a:solidFill>
              </a:rPr>
              <a:t>We need </a:t>
            </a:r>
            <a:r>
              <a:rPr lang="en" b="1">
                <a:solidFill>
                  <a:schemeClr val="accent2"/>
                </a:solidFill>
              </a:rPr>
              <a:t>x </a:t>
            </a:r>
            <a:r>
              <a:rPr lang="en">
                <a:solidFill>
                  <a:schemeClr val="accent2"/>
                </a:solidFill>
              </a:rPr>
              <a:t>first, followed by </a:t>
            </a:r>
            <a:r>
              <a:rPr lang="en" b="1">
                <a:solidFill>
                  <a:schemeClr val="accent2"/>
                </a:solidFill>
              </a:rPr>
              <a:t>x</a:t>
            </a:r>
            <a:r>
              <a:rPr lang="en" baseline="-25000">
                <a:solidFill>
                  <a:schemeClr val="accent2"/>
                </a:solidFill>
              </a:rPr>
              <a:t>2</a:t>
            </a:r>
            <a:r>
              <a:rPr lang="en" b="1">
                <a:solidFill>
                  <a:schemeClr val="accent2"/>
                </a:solidFill>
              </a:rPr>
              <a:t>, x</a:t>
            </a:r>
            <a:r>
              <a:rPr lang="en" baseline="-25000">
                <a:solidFill>
                  <a:schemeClr val="accent2"/>
                </a:solidFill>
              </a:rPr>
              <a:t>3</a:t>
            </a:r>
            <a:r>
              <a:rPr lang="en" b="1">
                <a:solidFill>
                  <a:schemeClr val="accent2"/>
                </a:solidFill>
              </a:rPr>
              <a:t>, …, x</a:t>
            </a:r>
            <a:r>
              <a:rPr lang="en" baseline="-25000">
                <a:solidFill>
                  <a:schemeClr val="accent2"/>
                </a:solidFill>
              </a:rPr>
              <a:t>N-1</a:t>
            </a:r>
            <a:endParaRPr baseline="-25000">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Also notice that the 1st timestep’s adjoint matrix is hitting the vector first and then all the other timesteps’ matrices hit it in the “expected” order.</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This is perfectly fine, since this is the natural order of computation in our non-linear forward model anyways.</a:t>
            </a:r>
            <a:endParaRPr>
              <a:solidFill>
                <a:schemeClr val="accent2"/>
              </a:solidFill>
            </a:endParaRPr>
          </a:p>
        </p:txBody>
      </p:sp>
      <p:sp>
        <p:nvSpPr>
          <p:cNvPr id="231" name="Google Shape;231;p31"/>
          <p:cNvSpPr/>
          <p:nvPr/>
        </p:nvSpPr>
        <p:spPr>
          <a:xfrm>
            <a:off x="5520175" y="1003400"/>
            <a:ext cx="2458800" cy="28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31"/>
          <p:cNvSpPr txBox="1"/>
          <p:nvPr/>
        </p:nvSpPr>
        <p:spPr>
          <a:xfrm>
            <a:off x="5761950" y="754950"/>
            <a:ext cx="297057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2"/>
                </a:solidFill>
              </a:rPr>
              <a:t>ORDER OF COMPUTATION</a:t>
            </a:r>
            <a:endParaRPr sz="11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Goals for this talk</a:t>
            </a:r>
            <a:endParaRPr b="1"/>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Part I (Theory)</a:t>
            </a:r>
            <a:endParaRPr/>
          </a:p>
          <a:p>
            <a:pPr marL="914400" lvl="1" indent="-317500" algn="l" rtl="0">
              <a:spcBef>
                <a:spcPts val="0"/>
              </a:spcBef>
              <a:spcAft>
                <a:spcPts val="0"/>
              </a:spcAft>
              <a:buSzPts val="1400"/>
              <a:buChar char="○"/>
            </a:pPr>
            <a:r>
              <a:rPr lang="en"/>
              <a:t>Reintroduce adjoints in a slightly different context</a:t>
            </a:r>
            <a:endParaRPr/>
          </a:p>
          <a:p>
            <a:pPr marL="914400" lvl="1" indent="-317500" algn="l" rtl="0">
              <a:spcBef>
                <a:spcPts val="0"/>
              </a:spcBef>
              <a:spcAft>
                <a:spcPts val="0"/>
              </a:spcAft>
              <a:buSzPts val="1400"/>
              <a:buChar char="○"/>
            </a:pPr>
            <a:r>
              <a:rPr lang="en"/>
              <a:t>Hopefully show a different way of looking at adjoints</a:t>
            </a:r>
            <a:endParaRPr/>
          </a:p>
          <a:p>
            <a:pPr marL="457200" lvl="0" indent="-342900" algn="l" rtl="0">
              <a:spcBef>
                <a:spcPts val="0"/>
              </a:spcBef>
              <a:spcAft>
                <a:spcPts val="0"/>
              </a:spcAft>
              <a:buSzPts val="1800"/>
              <a:buChar char="●"/>
            </a:pPr>
            <a:r>
              <a:rPr lang="en"/>
              <a:t>Part 2 (Example)</a:t>
            </a:r>
            <a:endParaRPr/>
          </a:p>
          <a:p>
            <a:pPr marL="914400" lvl="1" indent="-317500" algn="l" rtl="0">
              <a:spcBef>
                <a:spcPts val="0"/>
              </a:spcBef>
              <a:spcAft>
                <a:spcPts val="0"/>
              </a:spcAft>
              <a:buSzPts val="1400"/>
              <a:buChar char="○"/>
            </a:pPr>
            <a:r>
              <a:rPr lang="en"/>
              <a:t>Work through how Algorithmic Differentiation (AD) actually works in theory and practice</a:t>
            </a:r>
            <a:endParaRPr/>
          </a:p>
          <a:p>
            <a:pPr marL="914400" lvl="1" indent="-317500" algn="l" rtl="0">
              <a:spcBef>
                <a:spcPts val="0"/>
              </a:spcBef>
              <a:spcAft>
                <a:spcPts val="0"/>
              </a:spcAft>
              <a:buSzPts val="1400"/>
              <a:buChar char="○"/>
            </a:pPr>
            <a:r>
              <a:rPr lang="en"/>
              <a:t>Apply these concepts to a simple 1D climate model</a:t>
            </a:r>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38" name="Google Shape;238;p32"/>
          <p:cNvSpPr txBox="1">
            <a:spLocks noGrp="1"/>
          </p:cNvSpPr>
          <p:nvPr>
            <p:ph type="title"/>
          </p:nvPr>
        </p:nvSpPr>
        <p:spPr>
          <a:xfrm>
            <a:off x="311700" y="1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more nuances (looking inside </a:t>
            </a:r>
            <a:r>
              <a:rPr lang="en" sz="2720" i="1"/>
              <a:t>A</a:t>
            </a:r>
            <a:r>
              <a:rPr lang="en" sz="2720" b="1"/>
              <a:t>)</a:t>
            </a:r>
            <a:r>
              <a:rPr lang="en" b="1"/>
              <a:t> </a:t>
            </a:r>
            <a:endParaRPr b="1"/>
          </a:p>
        </p:txBody>
      </p:sp>
      <p:sp>
        <p:nvSpPr>
          <p:cNvPr id="239" name="Google Shape;239;p32"/>
          <p:cNvSpPr txBox="1">
            <a:spLocks noGrp="1"/>
          </p:cNvSpPr>
          <p:nvPr>
            <p:ph type="body" idx="1"/>
          </p:nvPr>
        </p:nvSpPr>
        <p:spPr>
          <a:xfrm>
            <a:off x="311688" y="1049475"/>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Adjoint Model is given by:</a:t>
            </a:r>
            <a:endParaRPr>
              <a:solidFill>
                <a:schemeClr val="accent2"/>
              </a:solidFill>
            </a:endParaRPr>
          </a:p>
        </p:txBody>
      </p:sp>
      <p:sp>
        <p:nvSpPr>
          <p:cNvPr id="240" name="Google Shape;240;p32"/>
          <p:cNvSpPr txBox="1">
            <a:spLocks noGrp="1"/>
          </p:cNvSpPr>
          <p:nvPr>
            <p:ph type="title"/>
          </p:nvPr>
        </p:nvSpPr>
        <p:spPr>
          <a:xfrm>
            <a:off x="604038" y="1574375"/>
            <a:ext cx="7935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2700"/>
              <a:t>∇</a:t>
            </a:r>
            <a:r>
              <a:rPr lang="en" sz="2700" b="1">
                <a:solidFill>
                  <a:srgbClr val="FF0000"/>
                </a:solidFill>
              </a:rPr>
              <a:t>ₓ</a:t>
            </a:r>
            <a:r>
              <a:rPr lang="en" sz="2700">
                <a:solidFill>
                  <a:srgbClr val="0000FF"/>
                </a:solidFill>
              </a:rPr>
              <a:t>J</a:t>
            </a:r>
            <a:r>
              <a:rPr lang="en" sz="2700"/>
              <a:t>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00"/>
              <a:t> · ∇</a:t>
            </a:r>
            <a:r>
              <a:rPr lang="en" sz="2700" b="1"/>
              <a:t>ᵧ</a:t>
            </a:r>
            <a:r>
              <a:rPr lang="en" sz="2700"/>
              <a:t>J = </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00">
                <a:solidFill>
                  <a:srgbClr val="9900FF"/>
                </a:solidFill>
              </a:rPr>
              <a:t>ᵀ…</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00">
                <a:solidFill>
                  <a:srgbClr val="9900FF"/>
                </a:solidFill>
              </a:rPr>
              <a:t>ᵀ</a:t>
            </a:r>
            <a:r>
              <a:rPr lang="en" sz="2700"/>
              <a:t> · ∇</a:t>
            </a:r>
            <a:r>
              <a:rPr lang="en" sz="2700" b="1"/>
              <a:t>ᵧ</a:t>
            </a:r>
            <a:r>
              <a:rPr lang="en" sz="2700">
                <a:solidFill>
                  <a:srgbClr val="0000FF"/>
                </a:solidFill>
              </a:rPr>
              <a:t>J</a:t>
            </a:r>
            <a:r>
              <a:rPr lang="en" sz="2700"/>
              <a:t> </a:t>
            </a:r>
            <a:endParaRPr sz="2720">
              <a:solidFill>
                <a:srgbClr val="4A86E8"/>
              </a:solidFill>
            </a:endParaRPr>
          </a:p>
        </p:txBody>
      </p:sp>
      <p:sp>
        <p:nvSpPr>
          <p:cNvPr id="241" name="Google Shape;241;p32"/>
          <p:cNvSpPr/>
          <p:nvPr/>
        </p:nvSpPr>
        <p:spPr>
          <a:xfrm>
            <a:off x="5526400" y="1419788"/>
            <a:ext cx="2458800" cy="28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32"/>
          <p:cNvSpPr txBox="1"/>
          <p:nvPr/>
        </p:nvSpPr>
        <p:spPr>
          <a:xfrm>
            <a:off x="5768174" y="1171338"/>
            <a:ext cx="3092361"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2"/>
                </a:solidFill>
              </a:rPr>
              <a:t>ORDER OF COMPUTATION</a:t>
            </a:r>
            <a:endParaRPr sz="1100" dirty="0">
              <a:solidFill>
                <a:schemeClr val="dk2"/>
              </a:solidFill>
            </a:endParaRPr>
          </a:p>
        </p:txBody>
      </p:sp>
      <p:sp>
        <p:nvSpPr>
          <p:cNvPr id="243" name="Google Shape;243;p32"/>
          <p:cNvSpPr txBox="1">
            <a:spLocks noGrp="1"/>
          </p:cNvSpPr>
          <p:nvPr>
            <p:ph type="body" idx="1"/>
          </p:nvPr>
        </p:nvSpPr>
        <p:spPr>
          <a:xfrm>
            <a:off x="311700" y="2372051"/>
            <a:ext cx="8520600" cy="2080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2"/>
              </a:buClr>
              <a:buSzPts val="1800"/>
              <a:buChar char="●"/>
            </a:pPr>
            <a:r>
              <a:rPr lang="en">
                <a:solidFill>
                  <a:schemeClr val="accent2"/>
                </a:solidFill>
              </a:rPr>
              <a:t>We need </a:t>
            </a:r>
            <a:r>
              <a:rPr lang="en" b="1">
                <a:solidFill>
                  <a:schemeClr val="accent2"/>
                </a:solidFill>
              </a:rPr>
              <a:t>x</a:t>
            </a:r>
            <a:r>
              <a:rPr lang="en" baseline="-25000">
                <a:solidFill>
                  <a:schemeClr val="accent2"/>
                </a:solidFill>
              </a:rPr>
              <a:t>N-1</a:t>
            </a:r>
            <a:r>
              <a:rPr lang="en" b="1">
                <a:solidFill>
                  <a:schemeClr val="accent2"/>
                </a:solidFill>
              </a:rPr>
              <a:t> </a:t>
            </a:r>
            <a:r>
              <a:rPr lang="en">
                <a:solidFill>
                  <a:schemeClr val="accent2"/>
                </a:solidFill>
              </a:rPr>
              <a:t>first, followed by </a:t>
            </a:r>
            <a:r>
              <a:rPr lang="en" b="1">
                <a:solidFill>
                  <a:schemeClr val="accent2"/>
                </a:solidFill>
              </a:rPr>
              <a:t>x</a:t>
            </a:r>
            <a:r>
              <a:rPr lang="en" baseline="-25000">
                <a:solidFill>
                  <a:schemeClr val="accent2"/>
                </a:solidFill>
              </a:rPr>
              <a:t>N-2</a:t>
            </a:r>
            <a:r>
              <a:rPr lang="en" b="1">
                <a:solidFill>
                  <a:schemeClr val="accent2"/>
                </a:solidFill>
              </a:rPr>
              <a:t>, x</a:t>
            </a:r>
            <a:r>
              <a:rPr lang="en" baseline="-25000">
                <a:solidFill>
                  <a:schemeClr val="accent2"/>
                </a:solidFill>
              </a:rPr>
              <a:t>N-3</a:t>
            </a:r>
            <a:r>
              <a:rPr lang="en" b="1">
                <a:solidFill>
                  <a:schemeClr val="accent2"/>
                </a:solidFill>
              </a:rPr>
              <a:t>, …,x</a:t>
            </a:r>
            <a:r>
              <a:rPr lang="en" baseline="-25000">
                <a:solidFill>
                  <a:schemeClr val="accent2"/>
                </a:solidFill>
              </a:rPr>
              <a:t>2</a:t>
            </a:r>
            <a:r>
              <a:rPr lang="en" b="1">
                <a:solidFill>
                  <a:schemeClr val="accent2"/>
                </a:solidFill>
              </a:rPr>
              <a:t>, x</a:t>
            </a:r>
            <a:r>
              <a:rPr lang="en" baseline="-25000">
                <a:solidFill>
                  <a:schemeClr val="accent2"/>
                </a:solidFill>
              </a:rPr>
              <a:t>2</a:t>
            </a:r>
            <a:r>
              <a:rPr lang="en" b="1">
                <a:solidFill>
                  <a:schemeClr val="accent2"/>
                </a:solidFill>
              </a:rPr>
              <a:t>, x</a:t>
            </a:r>
            <a:r>
              <a:rPr lang="en">
                <a:solidFill>
                  <a:schemeClr val="accent2"/>
                </a:solidFill>
              </a:rPr>
              <a:t>.</a:t>
            </a:r>
            <a:endParaRPr baseline="-25000">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This is reverse of the natural order of computation in our non-linear forward model or our general understanding of dependencies forward in time.</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Also notice that the N-th timestep’s adjoint matrix is hitting the vector first and then all the other timesteps’ matrices hit it in the reverse order.</a:t>
            </a:r>
            <a:endParaRPr>
              <a:solidFill>
                <a:schemeClr val="accent2"/>
              </a:solidFill>
            </a:endParaRPr>
          </a:p>
          <a:p>
            <a:pPr marL="457200" lvl="0" indent="-342900" algn="l" rtl="0">
              <a:spcBef>
                <a:spcPts val="0"/>
              </a:spcBef>
              <a:spcAft>
                <a:spcPts val="0"/>
              </a:spcAft>
              <a:buClr>
                <a:schemeClr val="accent2"/>
              </a:buClr>
              <a:buSzPts val="1800"/>
              <a:buChar char="●"/>
            </a:pPr>
            <a:r>
              <a:rPr lang="en" sz="1700">
                <a:solidFill>
                  <a:schemeClr val="accent2"/>
                </a:solidFill>
              </a:rPr>
              <a:t>The adjoint model runs backwards in time!</a:t>
            </a:r>
            <a:endParaRPr>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49" name="Google Shape;249;p33"/>
          <p:cNvSpPr txBox="1">
            <a:spLocks noGrp="1"/>
          </p:cNvSpPr>
          <p:nvPr>
            <p:ph type="title"/>
          </p:nvPr>
        </p:nvSpPr>
        <p:spPr>
          <a:xfrm>
            <a:off x="311700" y="182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more nuances (looking inside </a:t>
            </a:r>
            <a:r>
              <a:rPr lang="en" sz="2720" i="1"/>
              <a:t>A</a:t>
            </a:r>
            <a:r>
              <a:rPr lang="en" sz="2720" b="1"/>
              <a:t>)</a:t>
            </a:r>
            <a:r>
              <a:rPr lang="en" b="1"/>
              <a:t> </a:t>
            </a:r>
            <a:endParaRPr b="1"/>
          </a:p>
        </p:txBody>
      </p:sp>
      <p:sp>
        <p:nvSpPr>
          <p:cNvPr id="250" name="Google Shape;250;p33"/>
          <p:cNvSpPr txBox="1">
            <a:spLocks noGrp="1"/>
          </p:cNvSpPr>
          <p:nvPr>
            <p:ph type="body" idx="1"/>
          </p:nvPr>
        </p:nvSpPr>
        <p:spPr>
          <a:xfrm>
            <a:off x="311688" y="1049475"/>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Adjoint Model is given by:</a:t>
            </a:r>
            <a:endParaRPr>
              <a:solidFill>
                <a:schemeClr val="accent2"/>
              </a:solidFill>
            </a:endParaRPr>
          </a:p>
        </p:txBody>
      </p:sp>
      <p:sp>
        <p:nvSpPr>
          <p:cNvPr id="251" name="Google Shape;251;p33"/>
          <p:cNvSpPr txBox="1">
            <a:spLocks noGrp="1"/>
          </p:cNvSpPr>
          <p:nvPr>
            <p:ph type="title"/>
          </p:nvPr>
        </p:nvSpPr>
        <p:spPr>
          <a:xfrm>
            <a:off x="604038" y="1574375"/>
            <a:ext cx="7935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2700"/>
              <a:t>∇</a:t>
            </a:r>
            <a:r>
              <a:rPr lang="en" sz="2700" b="1">
                <a:solidFill>
                  <a:srgbClr val="FF0000"/>
                </a:solidFill>
              </a:rPr>
              <a:t>ₓ</a:t>
            </a:r>
            <a:r>
              <a:rPr lang="en" sz="2700">
                <a:solidFill>
                  <a:srgbClr val="0000FF"/>
                </a:solidFill>
              </a:rPr>
              <a:t>J</a:t>
            </a:r>
            <a:r>
              <a:rPr lang="en" sz="2700"/>
              <a:t> = </a:t>
            </a:r>
            <a:r>
              <a:rPr lang="en" sz="2720" b="1">
                <a:solidFill>
                  <a:srgbClr val="9900FF"/>
                </a:solidFill>
              </a:rPr>
              <a:t>A</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00"/>
              <a:t> · ∇</a:t>
            </a:r>
            <a:r>
              <a:rPr lang="en" sz="2700" b="1"/>
              <a:t>ᵧ</a:t>
            </a:r>
            <a:r>
              <a:rPr lang="en" sz="2700"/>
              <a:t>J = </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00">
                <a:solidFill>
                  <a:srgbClr val="9900FF"/>
                </a:solidFill>
              </a:rPr>
              <a:t>ᵀ…</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00">
                <a:solidFill>
                  <a:srgbClr val="9900FF"/>
                </a:solidFill>
              </a:rPr>
              <a:t>ᵀ</a:t>
            </a:r>
            <a:r>
              <a:rPr lang="en" sz="2700"/>
              <a:t> · ∇</a:t>
            </a:r>
            <a:r>
              <a:rPr lang="en" sz="2700" b="1"/>
              <a:t>ᵧ</a:t>
            </a:r>
            <a:r>
              <a:rPr lang="en" sz="2700">
                <a:solidFill>
                  <a:srgbClr val="0000FF"/>
                </a:solidFill>
              </a:rPr>
              <a:t>J</a:t>
            </a:r>
            <a:r>
              <a:rPr lang="en" sz="2700"/>
              <a:t> </a:t>
            </a:r>
            <a:endParaRPr sz="2720">
              <a:solidFill>
                <a:srgbClr val="4A86E8"/>
              </a:solidFill>
            </a:endParaRPr>
          </a:p>
        </p:txBody>
      </p:sp>
      <p:sp>
        <p:nvSpPr>
          <p:cNvPr id="252" name="Google Shape;252;p33"/>
          <p:cNvSpPr/>
          <p:nvPr/>
        </p:nvSpPr>
        <p:spPr>
          <a:xfrm>
            <a:off x="5526400" y="1419788"/>
            <a:ext cx="2458800" cy="28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3" name="Google Shape;253;p33"/>
          <p:cNvSpPr txBox="1"/>
          <p:nvPr/>
        </p:nvSpPr>
        <p:spPr>
          <a:xfrm>
            <a:off x="5768174" y="1171338"/>
            <a:ext cx="3046641"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2"/>
                </a:solidFill>
              </a:rPr>
              <a:t>ORDER OF COMPUTATION</a:t>
            </a:r>
            <a:endParaRPr sz="1100" dirty="0">
              <a:solidFill>
                <a:schemeClr val="dk2"/>
              </a:solidFill>
            </a:endParaRPr>
          </a:p>
        </p:txBody>
      </p:sp>
      <p:sp>
        <p:nvSpPr>
          <p:cNvPr id="254" name="Google Shape;254;p33"/>
          <p:cNvSpPr txBox="1">
            <a:spLocks noGrp="1"/>
          </p:cNvSpPr>
          <p:nvPr>
            <p:ph type="body" idx="1"/>
          </p:nvPr>
        </p:nvSpPr>
        <p:spPr>
          <a:xfrm>
            <a:off x="311700" y="2372055"/>
            <a:ext cx="8520600" cy="25650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chemeClr val="accent2"/>
              </a:buClr>
              <a:buSzPts val="1700"/>
              <a:buChar char="●"/>
            </a:pPr>
            <a:r>
              <a:rPr lang="en" sz="1700">
                <a:solidFill>
                  <a:schemeClr val="accent2"/>
                </a:solidFill>
              </a:rPr>
              <a:t>The adjoint model runs backwards in time!</a:t>
            </a:r>
            <a:endParaRPr sz="1700">
              <a:solidFill>
                <a:schemeClr val="accent2"/>
              </a:solidFill>
            </a:endParaRPr>
          </a:p>
          <a:p>
            <a:pPr marL="457200" lvl="0" indent="-336550" algn="l" rtl="0">
              <a:lnSpc>
                <a:spcPct val="115000"/>
              </a:lnSpc>
              <a:spcBef>
                <a:spcPts val="0"/>
              </a:spcBef>
              <a:spcAft>
                <a:spcPts val="0"/>
              </a:spcAft>
              <a:buClr>
                <a:schemeClr val="accent2"/>
              </a:buClr>
              <a:buSzPts val="1700"/>
              <a:buChar char="●"/>
            </a:pPr>
            <a:r>
              <a:rPr lang="en" sz="1700">
                <a:solidFill>
                  <a:schemeClr val="accent2"/>
                </a:solidFill>
              </a:rPr>
              <a:t>(Not shown here) The sign of the advection operator just reverses for the adjoint. If you were looking at an adjoint movie of the Gulf Stream it would be flowing from north to south.</a:t>
            </a:r>
            <a:endParaRPr sz="1700">
              <a:solidFill>
                <a:schemeClr val="accent2"/>
              </a:solidFill>
            </a:endParaRPr>
          </a:p>
          <a:p>
            <a:pPr marL="457200" lvl="0" indent="-336550" algn="l" rtl="0">
              <a:lnSpc>
                <a:spcPct val="115000"/>
              </a:lnSpc>
              <a:spcBef>
                <a:spcPts val="0"/>
              </a:spcBef>
              <a:spcAft>
                <a:spcPts val="0"/>
              </a:spcAft>
              <a:buClr>
                <a:schemeClr val="accent2"/>
              </a:buClr>
              <a:buSzPts val="1700"/>
              <a:buChar char="●"/>
            </a:pPr>
            <a:r>
              <a:rPr lang="en" sz="1700" b="1">
                <a:solidFill>
                  <a:schemeClr val="accent2"/>
                </a:solidFill>
              </a:rPr>
              <a:t>INTUITION</a:t>
            </a:r>
            <a:r>
              <a:rPr lang="en" sz="1700">
                <a:solidFill>
                  <a:schemeClr val="accent2"/>
                </a:solidFill>
              </a:rPr>
              <a:t>: The Gulf Stream is sending “information” to the poles, and you as a detective are watching the movie in reverse, tracing the "influence trail" back from the poles to figure out which earlier states or regions mattered most.</a:t>
            </a:r>
            <a:endParaRPr sz="17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311700" y="196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Storage using a tape (stack)</a:t>
            </a:r>
            <a:endParaRPr/>
          </a:p>
        </p:txBody>
      </p:sp>
      <p:sp>
        <p:nvSpPr>
          <p:cNvPr id="260" name="Google Shape;260;p34"/>
          <p:cNvSpPr txBox="1">
            <a:spLocks noGrp="1"/>
          </p:cNvSpPr>
          <p:nvPr>
            <p:ph type="body" idx="1"/>
          </p:nvPr>
        </p:nvSpPr>
        <p:spPr>
          <a:xfrm>
            <a:off x="311700" y="2158900"/>
            <a:ext cx="8520600" cy="17979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Clr>
                <a:schemeClr val="accent2"/>
              </a:buClr>
              <a:buSzPts val="1800"/>
              <a:buChar char="●"/>
            </a:pPr>
            <a:r>
              <a:rPr lang="en">
                <a:solidFill>
                  <a:schemeClr val="accent2"/>
                </a:solidFill>
              </a:rPr>
              <a:t>We need the states in the reverse order when computing the adjoint.</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We have three options:</a:t>
            </a:r>
            <a:endParaRPr>
              <a:solidFill>
                <a:schemeClr val="accent2"/>
              </a:solidFill>
            </a:endParaRPr>
          </a:p>
          <a:p>
            <a:pPr marL="914400" lvl="1" indent="-317500" algn="l" rtl="0">
              <a:spcBef>
                <a:spcPts val="0"/>
              </a:spcBef>
              <a:spcAft>
                <a:spcPts val="0"/>
              </a:spcAft>
              <a:buClr>
                <a:schemeClr val="accent2"/>
              </a:buClr>
              <a:buSzPts val="1400"/>
              <a:buChar char="○"/>
            </a:pPr>
            <a:r>
              <a:rPr lang="en">
                <a:solidFill>
                  <a:schemeClr val="accent2"/>
                </a:solidFill>
              </a:rPr>
              <a:t>Run forward model, store all states (</a:t>
            </a:r>
            <a:r>
              <a:rPr lang="en" b="1">
                <a:solidFill>
                  <a:srgbClr val="222222"/>
                </a:solidFill>
              </a:rPr>
              <a:t>i.e. all the x’s</a:t>
            </a:r>
            <a:r>
              <a:rPr lang="en">
                <a:solidFill>
                  <a:schemeClr val="dk1"/>
                </a:solidFill>
              </a:rPr>
              <a:t>)</a:t>
            </a:r>
            <a:r>
              <a:rPr lang="en">
                <a:solidFill>
                  <a:schemeClr val="accent2"/>
                </a:solidFill>
              </a:rPr>
              <a:t> in memory and retrieve in reverse order (Tapenade by default).</a:t>
            </a:r>
            <a:endParaRPr>
              <a:solidFill>
                <a:schemeClr val="accent2"/>
              </a:solidFill>
            </a:endParaRPr>
          </a:p>
          <a:p>
            <a:pPr marL="914400" lvl="1" indent="-317500" algn="l" rtl="0">
              <a:spcBef>
                <a:spcPts val="0"/>
              </a:spcBef>
              <a:spcAft>
                <a:spcPts val="0"/>
              </a:spcAft>
              <a:buClr>
                <a:schemeClr val="accent2"/>
              </a:buClr>
              <a:buSzPts val="1400"/>
              <a:buChar char="○"/>
            </a:pPr>
            <a:r>
              <a:rPr lang="en">
                <a:solidFill>
                  <a:schemeClr val="accent2"/>
                </a:solidFill>
              </a:rPr>
              <a:t>Recompute the state we need from scratch every time we take one step to the left (TAF by default).</a:t>
            </a:r>
            <a:endParaRPr>
              <a:solidFill>
                <a:schemeClr val="accent2"/>
              </a:solidFill>
            </a:endParaRPr>
          </a:p>
          <a:p>
            <a:pPr marL="914400" lvl="1" indent="-317500" algn="l" rtl="0">
              <a:spcBef>
                <a:spcPts val="0"/>
              </a:spcBef>
              <a:spcAft>
                <a:spcPts val="0"/>
              </a:spcAft>
              <a:buClr>
                <a:schemeClr val="accent2"/>
              </a:buClr>
              <a:buSzPts val="1400"/>
              <a:buChar char="○"/>
            </a:pPr>
            <a:r>
              <a:rPr lang="en">
                <a:solidFill>
                  <a:schemeClr val="accent2"/>
                </a:solidFill>
              </a:rPr>
              <a:t>Something hybrid (checkpointing, classic tradeoff between memory and computation time).</a:t>
            </a:r>
            <a:endParaRPr>
              <a:solidFill>
                <a:schemeClr val="accent2"/>
              </a:solidFill>
            </a:endParaRPr>
          </a:p>
        </p:txBody>
      </p:sp>
      <p:sp>
        <p:nvSpPr>
          <p:cNvPr id="261" name="Google Shape;26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262" name="Google Shape;262;p34"/>
          <p:cNvSpPr txBox="1">
            <a:spLocks noGrp="1"/>
          </p:cNvSpPr>
          <p:nvPr>
            <p:ph type="body" idx="1"/>
          </p:nvPr>
        </p:nvSpPr>
        <p:spPr>
          <a:xfrm>
            <a:off x="311688" y="843700"/>
            <a:ext cx="8520600" cy="49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The Adjoint Model is given by:</a:t>
            </a:r>
            <a:endParaRPr>
              <a:solidFill>
                <a:schemeClr val="accent2"/>
              </a:solidFill>
            </a:endParaRPr>
          </a:p>
        </p:txBody>
      </p:sp>
      <p:sp>
        <p:nvSpPr>
          <p:cNvPr id="263" name="Google Shape;263;p34"/>
          <p:cNvSpPr txBox="1">
            <a:spLocks noGrp="1"/>
          </p:cNvSpPr>
          <p:nvPr>
            <p:ph type="title"/>
          </p:nvPr>
        </p:nvSpPr>
        <p:spPr>
          <a:xfrm>
            <a:off x="604038" y="1356025"/>
            <a:ext cx="7935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2700"/>
              <a:t>∇</a:t>
            </a:r>
            <a:r>
              <a:rPr lang="en" sz="2700" b="1"/>
              <a:t>ₓ</a:t>
            </a:r>
            <a:r>
              <a:rPr lang="en" sz="2700"/>
              <a:t>J = </a:t>
            </a:r>
            <a:r>
              <a:rPr lang="en" sz="2720" b="1">
                <a:solidFill>
                  <a:srgbClr val="9900FF"/>
                </a:solidFill>
              </a:rPr>
              <a:t>A(x)</a:t>
            </a:r>
            <a:r>
              <a:rPr lang="en" sz="2700">
                <a:solidFill>
                  <a:srgbClr val="9900FF"/>
                </a:solidFill>
              </a:rPr>
              <a:t>ᵀ</a:t>
            </a:r>
            <a:r>
              <a:rPr lang="en" sz="2700"/>
              <a:t> · ∇</a:t>
            </a:r>
            <a:r>
              <a:rPr lang="en" sz="2700" b="1"/>
              <a:t>ᵧ</a:t>
            </a:r>
            <a:r>
              <a:rPr lang="en" sz="2700"/>
              <a:t>J = </a:t>
            </a:r>
            <a:r>
              <a:rPr lang="en" sz="2720" b="1">
                <a:solidFill>
                  <a:srgbClr val="9900FF"/>
                </a:solidFill>
              </a:rPr>
              <a:t>A</a:t>
            </a:r>
            <a:r>
              <a:rPr lang="en" sz="2720" i="1" baseline="-25000">
                <a:solidFill>
                  <a:srgbClr val="9900FF"/>
                </a:solidFill>
              </a:rPr>
              <a:t>1</a:t>
            </a:r>
            <a:r>
              <a:rPr lang="en" sz="2720">
                <a:solidFill>
                  <a:srgbClr val="9900FF"/>
                </a:solidFill>
              </a:rPr>
              <a:t>(</a:t>
            </a:r>
            <a:r>
              <a:rPr lang="en" sz="2720" b="1">
                <a:solidFill>
                  <a:srgbClr val="9900FF"/>
                </a:solidFill>
              </a:rPr>
              <a:t>x</a:t>
            </a:r>
            <a:r>
              <a:rPr lang="en" sz="2720">
                <a:solidFill>
                  <a:srgbClr val="9900FF"/>
                </a:solidFill>
              </a:rPr>
              <a:t>)</a:t>
            </a:r>
            <a:r>
              <a:rPr lang="en" sz="2700">
                <a:solidFill>
                  <a:srgbClr val="9900FF"/>
                </a:solidFill>
              </a:rPr>
              <a:t>ᵀ</a:t>
            </a:r>
            <a:r>
              <a:rPr lang="en" sz="2720">
                <a:solidFill>
                  <a:srgbClr val="9900FF"/>
                </a:solidFill>
              </a:rPr>
              <a:t>·</a:t>
            </a:r>
            <a:r>
              <a:rPr lang="en" sz="2720" b="1">
                <a:solidFill>
                  <a:srgbClr val="9900FF"/>
                </a:solidFill>
              </a:rPr>
              <a:t>A</a:t>
            </a:r>
            <a:r>
              <a:rPr lang="en" sz="2720" i="1" baseline="-25000">
                <a:solidFill>
                  <a:srgbClr val="9900FF"/>
                </a:solidFill>
              </a:rPr>
              <a:t>2</a:t>
            </a:r>
            <a:r>
              <a:rPr lang="en" sz="2720">
                <a:solidFill>
                  <a:srgbClr val="9900FF"/>
                </a:solidFill>
              </a:rPr>
              <a:t>(</a:t>
            </a:r>
            <a:r>
              <a:rPr lang="en" sz="2720" b="1">
                <a:solidFill>
                  <a:srgbClr val="9900FF"/>
                </a:solidFill>
              </a:rPr>
              <a:t>x</a:t>
            </a:r>
            <a:r>
              <a:rPr lang="en" sz="2720" i="1" baseline="-25000">
                <a:solidFill>
                  <a:srgbClr val="9900FF"/>
                </a:solidFill>
              </a:rPr>
              <a:t>1</a:t>
            </a:r>
            <a:r>
              <a:rPr lang="en" sz="2720">
                <a:solidFill>
                  <a:srgbClr val="9900FF"/>
                </a:solidFill>
              </a:rPr>
              <a:t>)</a:t>
            </a:r>
            <a:r>
              <a:rPr lang="en" sz="2700">
                <a:solidFill>
                  <a:srgbClr val="9900FF"/>
                </a:solidFill>
              </a:rPr>
              <a:t>ᵀ…</a:t>
            </a:r>
            <a:r>
              <a:rPr lang="en" sz="2720" b="1">
                <a:solidFill>
                  <a:srgbClr val="9900FF"/>
                </a:solidFill>
              </a:rPr>
              <a:t>A</a:t>
            </a:r>
            <a:r>
              <a:rPr lang="en" sz="2720" i="1" baseline="-25000">
                <a:solidFill>
                  <a:srgbClr val="9900FF"/>
                </a:solidFill>
              </a:rPr>
              <a:t>N</a:t>
            </a:r>
            <a:r>
              <a:rPr lang="en" sz="2720">
                <a:solidFill>
                  <a:srgbClr val="9900FF"/>
                </a:solidFill>
              </a:rPr>
              <a:t>(</a:t>
            </a:r>
            <a:r>
              <a:rPr lang="en" sz="2720" b="1">
                <a:solidFill>
                  <a:srgbClr val="9900FF"/>
                </a:solidFill>
              </a:rPr>
              <a:t>x</a:t>
            </a:r>
            <a:r>
              <a:rPr lang="en" sz="2720" i="1" baseline="-25000">
                <a:solidFill>
                  <a:srgbClr val="9900FF"/>
                </a:solidFill>
              </a:rPr>
              <a:t>N-1</a:t>
            </a:r>
            <a:r>
              <a:rPr lang="en" sz="2720">
                <a:solidFill>
                  <a:srgbClr val="9900FF"/>
                </a:solidFill>
              </a:rPr>
              <a:t>)</a:t>
            </a:r>
            <a:r>
              <a:rPr lang="en" sz="2700">
                <a:solidFill>
                  <a:srgbClr val="9900FF"/>
                </a:solidFill>
              </a:rPr>
              <a:t>ᵀ</a:t>
            </a:r>
            <a:r>
              <a:rPr lang="en" sz="2700"/>
              <a:t> · ∇</a:t>
            </a:r>
            <a:r>
              <a:rPr lang="en" sz="2700" b="1"/>
              <a:t>ᵧ</a:t>
            </a:r>
            <a:r>
              <a:rPr lang="en" sz="2700"/>
              <a:t>J </a:t>
            </a:r>
            <a:endParaRPr sz="2720">
              <a:solidFill>
                <a:srgbClr val="4A86E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Why Tangent Linear Model?</a:t>
            </a:r>
            <a:endParaRPr b="1"/>
          </a:p>
        </p:txBody>
      </p:sp>
      <p:sp>
        <p:nvSpPr>
          <p:cNvPr id="269" name="Google Shape;269;p35"/>
          <p:cNvSpPr txBox="1">
            <a:spLocks noGrp="1"/>
          </p:cNvSpPr>
          <p:nvPr>
            <p:ph type="body" idx="1"/>
          </p:nvPr>
        </p:nvSpPr>
        <p:spPr>
          <a:xfrm>
            <a:off x="311700" y="903638"/>
            <a:ext cx="8520600" cy="3569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accent2"/>
              </a:buClr>
              <a:buSzPts val="1800"/>
              <a:buChar char="●"/>
            </a:pPr>
            <a:r>
              <a:rPr lang="en">
                <a:solidFill>
                  <a:schemeClr val="accent2"/>
                </a:solidFill>
              </a:rPr>
              <a:t>It would seem that the Tangent linear model is not useful when you have the adjoint model to compute the gradient in one go.</a:t>
            </a:r>
            <a:endParaRPr>
              <a:solidFill>
                <a:schemeClr val="accent2"/>
              </a:solidFill>
            </a:endParaRPr>
          </a:p>
          <a:p>
            <a:pPr marL="457200" lvl="0" indent="-342900" algn="l" rtl="0">
              <a:lnSpc>
                <a:spcPct val="150000"/>
              </a:lnSpc>
              <a:spcBef>
                <a:spcPts val="0"/>
              </a:spcBef>
              <a:spcAft>
                <a:spcPts val="0"/>
              </a:spcAft>
              <a:buClr>
                <a:schemeClr val="accent2"/>
              </a:buClr>
              <a:buSzPts val="1800"/>
              <a:buChar char="●"/>
            </a:pPr>
            <a:r>
              <a:rPr lang="en">
                <a:solidFill>
                  <a:schemeClr val="accent2"/>
                </a:solidFill>
              </a:rPr>
              <a:t>However, it has its uses:</a:t>
            </a:r>
            <a:endParaRPr sz="1600">
              <a:solidFill>
                <a:schemeClr val="accent2"/>
              </a:solidFill>
            </a:endParaRPr>
          </a:p>
          <a:p>
            <a:pPr marL="914400" lvl="1" indent="-330200" algn="l" rtl="0">
              <a:lnSpc>
                <a:spcPct val="150000"/>
              </a:lnSpc>
              <a:spcBef>
                <a:spcPts val="0"/>
              </a:spcBef>
              <a:spcAft>
                <a:spcPts val="0"/>
              </a:spcAft>
              <a:buClr>
                <a:schemeClr val="accent2"/>
              </a:buClr>
              <a:buSzPts val="1600"/>
              <a:buChar char="○"/>
            </a:pPr>
            <a:r>
              <a:rPr lang="en" sz="1600">
                <a:solidFill>
                  <a:schemeClr val="accent2"/>
                </a:solidFill>
              </a:rPr>
              <a:t>Validation of the adjoint model (ideally should agree to around machine precision!)</a:t>
            </a:r>
            <a:endParaRPr sz="1600">
              <a:solidFill>
                <a:schemeClr val="accent2"/>
              </a:solidFill>
            </a:endParaRPr>
          </a:p>
          <a:p>
            <a:pPr marL="914400" lvl="1" indent="-330200" algn="l" rtl="0">
              <a:lnSpc>
                <a:spcPct val="150000"/>
              </a:lnSpc>
              <a:spcBef>
                <a:spcPts val="0"/>
              </a:spcBef>
              <a:spcAft>
                <a:spcPts val="0"/>
              </a:spcAft>
              <a:buClr>
                <a:schemeClr val="accent2"/>
              </a:buClr>
              <a:buSzPts val="1600"/>
              <a:buChar char="○"/>
            </a:pPr>
            <a:r>
              <a:rPr lang="en" sz="1600">
                <a:solidFill>
                  <a:schemeClr val="accent2"/>
                </a:solidFill>
              </a:rPr>
              <a:t>Second-order optimization methods (Hessian contains the tangent linear model)</a:t>
            </a:r>
            <a:endParaRPr sz="1600">
              <a:solidFill>
                <a:schemeClr val="accent2"/>
              </a:solidFill>
            </a:endParaRPr>
          </a:p>
          <a:p>
            <a:pPr marL="914400" lvl="1" indent="-330200" algn="l" rtl="0">
              <a:lnSpc>
                <a:spcPct val="150000"/>
              </a:lnSpc>
              <a:spcBef>
                <a:spcPts val="0"/>
              </a:spcBef>
              <a:spcAft>
                <a:spcPts val="0"/>
              </a:spcAft>
              <a:buClr>
                <a:schemeClr val="accent2"/>
              </a:buClr>
              <a:buSzPts val="1600"/>
              <a:buChar char="○"/>
            </a:pPr>
            <a:r>
              <a:rPr lang="en" sz="1600">
                <a:solidFill>
                  <a:schemeClr val="accent2"/>
                </a:solidFill>
              </a:rPr>
              <a:t>Uncertainty quantification (Hessian is inverse of the posterior covariance matrix)</a:t>
            </a:r>
            <a:endParaRPr sz="1600">
              <a:solidFill>
                <a:schemeClr val="accent2"/>
              </a:solidFill>
            </a:endParaRPr>
          </a:p>
        </p:txBody>
      </p:sp>
      <p:sp>
        <p:nvSpPr>
          <p:cNvPr id="270" name="Google Shape;27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36"/>
          <p:cNvSpPr txBox="1"/>
          <p:nvPr/>
        </p:nvSpPr>
        <p:spPr>
          <a:xfrm>
            <a:off x="556950" y="1354125"/>
            <a:ext cx="8030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ALGORITHMIC DIFFERENTIATION (AD)</a:t>
            </a:r>
            <a:endParaRPr sz="2500">
              <a:solidFill>
                <a:schemeClr val="dk2"/>
              </a:solidFill>
            </a:endParaRPr>
          </a:p>
          <a:p>
            <a:pPr marL="0" lvl="0" indent="0" algn="ctr" rtl="0">
              <a:spcBef>
                <a:spcPts val="0"/>
              </a:spcBef>
              <a:spcAft>
                <a:spcPts val="0"/>
              </a:spcAft>
              <a:buNone/>
            </a:pPr>
            <a:r>
              <a:rPr lang="en" sz="2500">
                <a:solidFill>
                  <a:schemeClr val="dk2"/>
                </a:solidFill>
              </a:rPr>
              <a:t>PART II</a:t>
            </a:r>
            <a:endParaRPr sz="2500">
              <a:solidFill>
                <a:schemeClr val="dk2"/>
              </a:solidFill>
            </a:endParaRPr>
          </a:p>
        </p:txBody>
      </p:sp>
      <p:sp>
        <p:nvSpPr>
          <p:cNvPr id="277" name="Google Shape;277;p36"/>
          <p:cNvSpPr txBox="1"/>
          <p:nvPr/>
        </p:nvSpPr>
        <p:spPr>
          <a:xfrm>
            <a:off x="611075" y="3008675"/>
            <a:ext cx="8030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Ian Fenty</a:t>
            </a:r>
            <a:endParaRPr sz="2500">
              <a:solidFill>
                <a:schemeClr val="dk2"/>
              </a:solidFill>
            </a:endParaRPr>
          </a:p>
          <a:p>
            <a:pPr marL="0" lvl="0" indent="0" algn="ctr" rtl="0">
              <a:spcBef>
                <a:spcPts val="0"/>
              </a:spcBef>
              <a:spcAft>
                <a:spcPts val="0"/>
              </a:spcAft>
              <a:buNone/>
            </a:pPr>
            <a:r>
              <a:rPr lang="en" sz="2500">
                <a:solidFill>
                  <a:schemeClr val="dk2"/>
                </a:solidFill>
              </a:rPr>
              <a:t>Shreyas Gaikwad</a:t>
            </a:r>
            <a:endParaRPr sz="2500">
              <a:solidFill>
                <a:schemeClr val="dk2"/>
              </a:solidFill>
            </a:endParaRPr>
          </a:p>
        </p:txBody>
      </p:sp>
      <p:sp>
        <p:nvSpPr>
          <p:cNvPr id="278" name="Google Shape;27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7"/>
          <p:cNvSpPr txBox="1"/>
          <p:nvPr/>
        </p:nvSpPr>
        <p:spPr>
          <a:xfrm>
            <a:off x="556950" y="171977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Budyko-Sellers Energy Balance Model</a:t>
            </a:r>
            <a:endParaRPr sz="2500">
              <a:solidFill>
                <a:schemeClr val="dk2"/>
              </a:solidFill>
            </a:endParaRPr>
          </a:p>
        </p:txBody>
      </p:sp>
      <p:sp>
        <p:nvSpPr>
          <p:cNvPr id="285" name="Google Shape;285;p37"/>
          <p:cNvSpPr txBox="1"/>
          <p:nvPr/>
        </p:nvSpPr>
        <p:spPr>
          <a:xfrm>
            <a:off x="556950" y="291522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Let’s now work with a small climate model!</a:t>
            </a:r>
            <a:endParaRPr sz="2500">
              <a:solidFill>
                <a:schemeClr val="dk2"/>
              </a:solidFill>
            </a:endParaRPr>
          </a:p>
        </p:txBody>
      </p:sp>
      <p:sp>
        <p:nvSpPr>
          <p:cNvPr id="286" name="Google Shape;28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311700" y="131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Budyko-Sellers Model</a:t>
            </a:r>
            <a:endParaRPr/>
          </a:p>
        </p:txBody>
      </p:sp>
      <p:sp>
        <p:nvSpPr>
          <p:cNvPr id="292" name="Google Shape;292;p38"/>
          <p:cNvSpPr txBox="1">
            <a:spLocks noGrp="1"/>
          </p:cNvSpPr>
          <p:nvPr>
            <p:ph type="body" idx="1"/>
          </p:nvPr>
        </p:nvSpPr>
        <p:spPr>
          <a:xfrm>
            <a:off x="311700" y="904300"/>
            <a:ext cx="4397460" cy="3768284"/>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Clr>
                <a:schemeClr val="dk1"/>
              </a:buClr>
              <a:buSzPts val="1800"/>
              <a:buChar char="●"/>
            </a:pPr>
            <a:r>
              <a:rPr lang="en" dirty="0">
                <a:solidFill>
                  <a:schemeClr val="dk1"/>
                </a:solidFill>
              </a:rPr>
              <a:t>Observed temperature gradient between the equator and poles is a result of </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Incoming solar insolation (tries to make equator much warmer than the poles)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Outgoing longwave radiation (local energy loss, damps temperature increases)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Heat transport by winds and oceans (tries to flatten the temperature gradient by flowing from equator to poles)</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COOL the tropics</a:t>
            </a:r>
            <a:endParaRPr dirty="0">
              <a:solidFill>
                <a:schemeClr val="dk1"/>
              </a:solidFill>
            </a:endParaRPr>
          </a:p>
          <a:p>
            <a:pPr marL="1371600" lvl="2" indent="-317500" algn="l" rtl="0">
              <a:spcBef>
                <a:spcPts val="0"/>
              </a:spcBef>
              <a:spcAft>
                <a:spcPts val="0"/>
              </a:spcAft>
              <a:buClr>
                <a:schemeClr val="dk1"/>
              </a:buClr>
              <a:buSzPts val="1400"/>
              <a:buChar char="■"/>
            </a:pPr>
            <a:r>
              <a:rPr lang="en" dirty="0">
                <a:solidFill>
                  <a:schemeClr val="dk1"/>
                </a:solidFill>
              </a:rPr>
              <a:t>WARM the poles. </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We are looking to model the equator-to-pole temperature difference.</a:t>
            </a:r>
            <a:endParaRPr dirty="0">
              <a:solidFill>
                <a:schemeClr val="dk1"/>
              </a:solidFill>
            </a:endParaRPr>
          </a:p>
        </p:txBody>
      </p:sp>
      <p:sp>
        <p:nvSpPr>
          <p:cNvPr id="293" name="Google Shape;2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294" name="Google Shape;294;p38"/>
          <p:cNvPicPr preferRelativeResize="0"/>
          <p:nvPr/>
        </p:nvPicPr>
        <p:blipFill rotWithShape="1">
          <a:blip r:embed="rId3">
            <a:alphaModFix/>
          </a:blip>
          <a:srcRect r="32926"/>
          <a:stretch/>
        </p:blipFill>
        <p:spPr>
          <a:xfrm>
            <a:off x="4700016" y="402336"/>
            <a:ext cx="4334256" cy="40507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311700" y="181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Budyko-Sellers Model local energy budget for each latitude</a:t>
            </a:r>
            <a:endParaRPr sz="2420"/>
          </a:p>
        </p:txBody>
      </p:sp>
      <p:sp>
        <p:nvSpPr>
          <p:cNvPr id="300" name="Google Shape;300;p39"/>
          <p:cNvSpPr txBox="1">
            <a:spLocks noGrp="1"/>
          </p:cNvSpPr>
          <p:nvPr>
            <p:ph type="body" idx="1"/>
          </p:nvPr>
        </p:nvSpPr>
        <p:spPr>
          <a:xfrm>
            <a:off x="220500" y="2571750"/>
            <a:ext cx="4542000" cy="118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ASR: Absorbed solar radiation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OLR: Outgoing longwave radiation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 is the meridional heat transport</a:t>
            </a:r>
            <a:endParaRPr>
              <a:solidFill>
                <a:schemeClr val="dk1"/>
              </a:solidFill>
            </a:endParaRPr>
          </a:p>
        </p:txBody>
      </p:sp>
      <p:sp>
        <p:nvSpPr>
          <p:cNvPr id="301" name="Google Shape;30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302" name="Google Shape;302;p39"/>
          <p:cNvPicPr preferRelativeResize="0"/>
          <p:nvPr/>
        </p:nvPicPr>
        <p:blipFill>
          <a:blip r:embed="rId3">
            <a:alphaModFix/>
          </a:blip>
          <a:stretch>
            <a:fillRect/>
          </a:stretch>
        </p:blipFill>
        <p:spPr>
          <a:xfrm>
            <a:off x="1525326" y="754272"/>
            <a:ext cx="6093351" cy="887250"/>
          </a:xfrm>
          <a:prstGeom prst="rect">
            <a:avLst/>
          </a:prstGeom>
          <a:noFill/>
          <a:ln>
            <a:noFill/>
          </a:ln>
        </p:spPr>
      </p:pic>
      <p:pic>
        <p:nvPicPr>
          <p:cNvPr id="303" name="Google Shape;303;p39"/>
          <p:cNvPicPr preferRelativeResize="0"/>
          <p:nvPr/>
        </p:nvPicPr>
        <p:blipFill rotWithShape="1">
          <a:blip r:embed="rId4">
            <a:alphaModFix/>
          </a:blip>
          <a:srcRect r="32926"/>
          <a:stretch/>
        </p:blipFill>
        <p:spPr>
          <a:xfrm>
            <a:off x="5096874" y="1704750"/>
            <a:ext cx="3173814" cy="3236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311700" y="141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the heat transport</a:t>
            </a:r>
            <a:endParaRPr/>
          </a:p>
        </p:txBody>
      </p:sp>
      <p:sp>
        <p:nvSpPr>
          <p:cNvPr id="309" name="Google Shape;30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310" name="Google Shape;310;p40"/>
          <p:cNvPicPr preferRelativeResize="0"/>
          <p:nvPr/>
        </p:nvPicPr>
        <p:blipFill>
          <a:blip r:embed="rId3">
            <a:alphaModFix/>
          </a:blip>
          <a:stretch>
            <a:fillRect/>
          </a:stretch>
        </p:blipFill>
        <p:spPr>
          <a:xfrm>
            <a:off x="0" y="1257401"/>
            <a:ext cx="9143999" cy="2543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311700" y="181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Budyko-Sellers Model local energy budget for each latitude</a:t>
            </a:r>
            <a:endParaRPr sz="2420"/>
          </a:p>
        </p:txBody>
      </p:sp>
      <p:sp>
        <p:nvSpPr>
          <p:cNvPr id="316" name="Google Shape;316;p41"/>
          <p:cNvSpPr txBox="1">
            <a:spLocks noGrp="1"/>
          </p:cNvSpPr>
          <p:nvPr>
            <p:ph type="body" idx="1"/>
          </p:nvPr>
        </p:nvSpPr>
        <p:spPr>
          <a:xfrm>
            <a:off x="220500" y="2571750"/>
            <a:ext cx="4542000" cy="11862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chemeClr val="dk1"/>
              </a:buClr>
              <a:buSzPct val="100000"/>
              <a:buChar char="●"/>
            </a:pPr>
            <a:r>
              <a:rPr lang="en">
                <a:solidFill>
                  <a:schemeClr val="dk1"/>
                </a:solidFill>
              </a:rPr>
              <a:t>ASR: Absorbed solar radiation</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OLR: Outgoing longwave radiation</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The third term is diffusion in spherical coordinates.</a:t>
            </a:r>
            <a:endParaRPr>
              <a:solidFill>
                <a:schemeClr val="dk1"/>
              </a:solidFill>
            </a:endParaRPr>
          </a:p>
        </p:txBody>
      </p:sp>
      <p:sp>
        <p:nvSpPr>
          <p:cNvPr id="317" name="Google Shape;31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318" name="Google Shape;318;p41"/>
          <p:cNvPicPr preferRelativeResize="0"/>
          <p:nvPr/>
        </p:nvPicPr>
        <p:blipFill rotWithShape="1">
          <a:blip r:embed="rId3">
            <a:alphaModFix/>
          </a:blip>
          <a:srcRect r="32926"/>
          <a:stretch/>
        </p:blipFill>
        <p:spPr>
          <a:xfrm>
            <a:off x="5096874" y="1820725"/>
            <a:ext cx="3173814" cy="3236099"/>
          </a:xfrm>
          <a:prstGeom prst="rect">
            <a:avLst/>
          </a:prstGeom>
          <a:noFill/>
          <a:ln>
            <a:noFill/>
          </a:ln>
        </p:spPr>
      </p:pic>
      <p:pic>
        <p:nvPicPr>
          <p:cNvPr id="319" name="Google Shape;319;p41"/>
          <p:cNvPicPr preferRelativeResize="0"/>
          <p:nvPr/>
        </p:nvPicPr>
        <p:blipFill>
          <a:blip r:embed="rId4">
            <a:alphaModFix/>
          </a:blip>
          <a:stretch>
            <a:fillRect/>
          </a:stretch>
        </p:blipFill>
        <p:spPr>
          <a:xfrm>
            <a:off x="1219200" y="754275"/>
            <a:ext cx="6705600" cy="1276350"/>
          </a:xfrm>
          <a:prstGeom prst="rect">
            <a:avLst/>
          </a:prstGeom>
          <a:noFill/>
          <a:ln>
            <a:noFill/>
          </a:ln>
        </p:spPr>
      </p:pic>
      <p:sp>
        <p:nvSpPr>
          <p:cNvPr id="320" name="Google Shape;320;p41"/>
          <p:cNvSpPr/>
          <p:nvPr/>
        </p:nvSpPr>
        <p:spPr>
          <a:xfrm>
            <a:off x="4977150" y="858600"/>
            <a:ext cx="2871000" cy="11721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Utility of gradients</a:t>
            </a:r>
            <a:endParaRPr b="1"/>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rPr>
              <a:t>The adjoint operator can help us get gradients for our </a:t>
            </a:r>
            <a:r>
              <a:rPr lang="en">
                <a:solidFill>
                  <a:srgbClr val="0000FF"/>
                </a:solidFill>
              </a:rPr>
              <a:t>quantity of interest (QoI)</a:t>
            </a:r>
            <a:r>
              <a:rPr lang="en">
                <a:solidFill>
                  <a:schemeClr val="accent2"/>
                </a:solidFill>
              </a:rPr>
              <a:t> with respect to </a:t>
            </a:r>
            <a:r>
              <a:rPr lang="en">
                <a:solidFill>
                  <a:srgbClr val="FF0000"/>
                </a:solidFill>
              </a:rPr>
              <a:t>any independent controls such as initial and boundary conditions, model parameters, etc.</a:t>
            </a:r>
            <a:endParaRPr>
              <a:solidFill>
                <a:srgbClr val="FF0000"/>
              </a:solidFill>
            </a:endParaRPr>
          </a:p>
          <a:p>
            <a:pPr marL="0" lvl="0" indent="0" algn="l" rtl="0">
              <a:spcBef>
                <a:spcPts val="1200"/>
              </a:spcBef>
              <a:spcAft>
                <a:spcPts val="0"/>
              </a:spcAft>
              <a:buNone/>
            </a:pPr>
            <a:endParaRPr>
              <a:solidFill>
                <a:srgbClr val="FF0000"/>
              </a:solidFill>
            </a:endParaRPr>
          </a:p>
          <a:p>
            <a:pPr marL="457200" lvl="0" indent="-342900" algn="l" rtl="0">
              <a:spcBef>
                <a:spcPts val="1200"/>
              </a:spcBef>
              <a:spcAft>
                <a:spcPts val="0"/>
              </a:spcAft>
              <a:buClr>
                <a:schemeClr val="accent2"/>
              </a:buClr>
              <a:buSzPts val="1800"/>
              <a:buChar char="●"/>
            </a:pPr>
            <a:r>
              <a:rPr lang="en">
                <a:solidFill>
                  <a:schemeClr val="accent2"/>
                </a:solidFill>
              </a:rPr>
              <a:t>Sensitivity Analysis</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State Estimation</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Uncertainty Quantification</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Optimal Experimental Design (what is the most optimal location for new sensors for maximum new information gain)</a:t>
            </a:r>
            <a:endParaRPr>
              <a:solidFill>
                <a:schemeClr val="accent2"/>
              </a:solidFill>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the energy content</a:t>
            </a:r>
            <a:endParaRPr/>
          </a:p>
        </p:txBody>
      </p:sp>
      <p:sp>
        <p:nvSpPr>
          <p:cNvPr id="326" name="Google Shape;326;p42"/>
          <p:cNvSpPr txBox="1">
            <a:spLocks noGrp="1"/>
          </p:cNvSpPr>
          <p:nvPr>
            <p:ph type="body" idx="1"/>
          </p:nvPr>
        </p:nvSpPr>
        <p:spPr>
          <a:xfrm>
            <a:off x="311700" y="1152475"/>
            <a:ext cx="8520600" cy="853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Most of the heat is in the oceans.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Surface temperature is a good proxy for the heat content of the ocean column </a:t>
            </a:r>
            <a:endParaRPr>
              <a:solidFill>
                <a:schemeClr val="dk1"/>
              </a:solidFill>
            </a:endParaRPr>
          </a:p>
        </p:txBody>
      </p:sp>
      <p:sp>
        <p:nvSpPr>
          <p:cNvPr id="327" name="Google Shape;32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28" name="Google Shape;328;p42"/>
          <p:cNvPicPr preferRelativeResize="0"/>
          <p:nvPr/>
        </p:nvPicPr>
        <p:blipFill>
          <a:blip r:embed="rId3">
            <a:alphaModFix/>
          </a:blip>
          <a:stretch>
            <a:fillRect/>
          </a:stretch>
        </p:blipFill>
        <p:spPr>
          <a:xfrm>
            <a:off x="3069688" y="2059050"/>
            <a:ext cx="3004626" cy="1025400"/>
          </a:xfrm>
          <a:prstGeom prst="rect">
            <a:avLst/>
          </a:prstGeom>
          <a:noFill/>
          <a:ln>
            <a:noFill/>
          </a:ln>
        </p:spPr>
      </p:pic>
      <p:sp>
        <p:nvSpPr>
          <p:cNvPr id="329" name="Google Shape;329;p42"/>
          <p:cNvSpPr txBox="1">
            <a:spLocks noGrp="1"/>
          </p:cNvSpPr>
          <p:nvPr>
            <p:ph type="body" idx="1"/>
          </p:nvPr>
        </p:nvSpPr>
        <p:spPr>
          <a:xfrm>
            <a:off x="311700" y="3084450"/>
            <a:ext cx="8520600" cy="8538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Clr>
                <a:schemeClr val="dk1"/>
              </a:buClr>
              <a:buSzPct val="100000"/>
              <a:buChar char="●"/>
            </a:pPr>
            <a:r>
              <a:rPr lang="en">
                <a:solidFill>
                  <a:schemeClr val="dk1"/>
                </a:solidFill>
              </a:rPr>
              <a:t>C is the effective heat capacity of the ocean column. Function of latitude depending on fraction of ocean vs land can vary.</a:t>
            </a:r>
            <a:endParaRPr>
              <a:solidFill>
                <a:schemeClr val="dk1"/>
              </a:solidFill>
            </a:endParaRPr>
          </a:p>
          <a:p>
            <a:pPr marL="457200" lvl="0" indent="-325755" algn="l" rtl="0">
              <a:spcBef>
                <a:spcPts val="0"/>
              </a:spcBef>
              <a:spcAft>
                <a:spcPts val="0"/>
              </a:spcAft>
              <a:buClr>
                <a:schemeClr val="dk1"/>
              </a:buClr>
              <a:buSzPct val="100000"/>
              <a:buChar char="●"/>
            </a:pPr>
            <a:r>
              <a:rPr lang="en">
                <a:solidFill>
                  <a:schemeClr val="dk1"/>
                </a:solidFill>
              </a:rPr>
              <a:t>Ts is the surface temperature.</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311700" y="181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Budyko-Sellers Model local energy budget for each latitude</a:t>
            </a:r>
            <a:endParaRPr sz="2420"/>
          </a:p>
        </p:txBody>
      </p:sp>
      <p:sp>
        <p:nvSpPr>
          <p:cNvPr id="335" name="Google Shape;335;p43"/>
          <p:cNvSpPr txBox="1">
            <a:spLocks noGrp="1"/>
          </p:cNvSpPr>
          <p:nvPr>
            <p:ph type="body" idx="1"/>
          </p:nvPr>
        </p:nvSpPr>
        <p:spPr>
          <a:xfrm>
            <a:off x="220500" y="2571750"/>
            <a:ext cx="4542000" cy="11862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chemeClr val="dk1"/>
              </a:buClr>
              <a:buSzPct val="100000"/>
              <a:buChar char="●"/>
            </a:pPr>
            <a:r>
              <a:rPr lang="en">
                <a:solidFill>
                  <a:schemeClr val="dk1"/>
                </a:solidFill>
              </a:rPr>
              <a:t>ASR: Absorbed solar radiation</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OLR: Outgoing longwave radiation</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The third term is heat diffusion in spherical coordinates.</a:t>
            </a:r>
            <a:endParaRPr>
              <a:solidFill>
                <a:schemeClr val="dk1"/>
              </a:solidFill>
            </a:endParaRPr>
          </a:p>
        </p:txBody>
      </p:sp>
      <p:sp>
        <p:nvSpPr>
          <p:cNvPr id="336" name="Google Shape;33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37" name="Google Shape;337;p43"/>
          <p:cNvPicPr preferRelativeResize="0"/>
          <p:nvPr/>
        </p:nvPicPr>
        <p:blipFill rotWithShape="1">
          <a:blip r:embed="rId3">
            <a:alphaModFix/>
          </a:blip>
          <a:srcRect r="32926"/>
          <a:stretch/>
        </p:blipFill>
        <p:spPr>
          <a:xfrm>
            <a:off x="5096874" y="1820725"/>
            <a:ext cx="3173814" cy="3236099"/>
          </a:xfrm>
          <a:prstGeom prst="rect">
            <a:avLst/>
          </a:prstGeom>
          <a:noFill/>
          <a:ln>
            <a:noFill/>
          </a:ln>
        </p:spPr>
      </p:pic>
      <p:pic>
        <p:nvPicPr>
          <p:cNvPr id="338" name="Google Shape;338;p43"/>
          <p:cNvPicPr preferRelativeResize="0"/>
          <p:nvPr/>
        </p:nvPicPr>
        <p:blipFill>
          <a:blip r:embed="rId4">
            <a:alphaModFix/>
          </a:blip>
          <a:stretch>
            <a:fillRect/>
          </a:stretch>
        </p:blipFill>
        <p:spPr>
          <a:xfrm>
            <a:off x="1033460" y="754277"/>
            <a:ext cx="7077090" cy="866100"/>
          </a:xfrm>
          <a:prstGeom prst="rect">
            <a:avLst/>
          </a:prstGeom>
          <a:noFill/>
          <a:ln>
            <a:noFill/>
          </a:ln>
        </p:spPr>
      </p:pic>
      <p:sp>
        <p:nvSpPr>
          <p:cNvPr id="339" name="Google Shape;339;p43"/>
          <p:cNvSpPr/>
          <p:nvPr/>
        </p:nvSpPr>
        <p:spPr>
          <a:xfrm>
            <a:off x="5248300" y="754275"/>
            <a:ext cx="2871000" cy="9225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43"/>
          <p:cNvSpPr/>
          <p:nvPr/>
        </p:nvSpPr>
        <p:spPr>
          <a:xfrm>
            <a:off x="1033450" y="754275"/>
            <a:ext cx="1314300" cy="866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the Radiation terms</a:t>
            </a:r>
            <a:endParaRPr/>
          </a:p>
        </p:txBody>
      </p:sp>
      <p:sp>
        <p:nvSpPr>
          <p:cNvPr id="346" name="Google Shape;34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347" name="Google Shape;347;p44"/>
          <p:cNvSpPr txBox="1">
            <a:spLocks noGrp="1"/>
          </p:cNvSpPr>
          <p:nvPr>
            <p:ph type="body" idx="1"/>
          </p:nvPr>
        </p:nvSpPr>
        <p:spPr>
          <a:xfrm>
            <a:off x="311700" y="1152475"/>
            <a:ext cx="8520600" cy="8538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Clr>
                <a:schemeClr val="dk1"/>
              </a:buClr>
              <a:buSzPct val="100000"/>
              <a:buChar char="●"/>
            </a:pPr>
            <a:r>
              <a:rPr lang="en">
                <a:solidFill>
                  <a:schemeClr val="dk1"/>
                </a:solidFill>
              </a:rPr>
              <a:t>Albedo depends linearly on the temperature</a:t>
            </a:r>
            <a:endParaRPr>
              <a:solidFill>
                <a:schemeClr val="dk1"/>
              </a:solidFill>
            </a:endParaRPr>
          </a:p>
          <a:p>
            <a:pPr marL="457200" lvl="0" indent="-325755" algn="l" rtl="0">
              <a:spcBef>
                <a:spcPts val="0"/>
              </a:spcBef>
              <a:spcAft>
                <a:spcPts val="0"/>
              </a:spcAft>
              <a:buClr>
                <a:schemeClr val="dk1"/>
              </a:buClr>
              <a:buSzPct val="100000"/>
              <a:buChar char="●"/>
            </a:pPr>
            <a:r>
              <a:rPr lang="en">
                <a:solidFill>
                  <a:schemeClr val="dk1"/>
                </a:solidFill>
              </a:rPr>
              <a:t>Incoming heat Q depends on the latitude (sine of the latitude actually)</a:t>
            </a:r>
            <a:endParaRPr>
              <a:solidFill>
                <a:schemeClr val="dk1"/>
              </a:solidFill>
            </a:endParaRPr>
          </a:p>
          <a:p>
            <a:pPr marL="457200" lvl="0" indent="-325755" algn="l" rtl="0">
              <a:spcBef>
                <a:spcPts val="0"/>
              </a:spcBef>
              <a:spcAft>
                <a:spcPts val="0"/>
              </a:spcAft>
              <a:buClr>
                <a:schemeClr val="dk1"/>
              </a:buClr>
              <a:buSzPct val="100000"/>
              <a:buChar char="●"/>
            </a:pPr>
            <a:r>
              <a:rPr lang="en">
                <a:solidFill>
                  <a:schemeClr val="dk1"/>
                </a:solidFill>
              </a:rPr>
              <a:t>Stefan-Boltzmann law for outgoing longwave radiation</a:t>
            </a:r>
            <a:endParaRPr>
              <a:solidFill>
                <a:schemeClr val="dk1"/>
              </a:solidFill>
            </a:endParaRPr>
          </a:p>
        </p:txBody>
      </p:sp>
      <p:pic>
        <p:nvPicPr>
          <p:cNvPr id="349" name="Google Shape;349;p44"/>
          <p:cNvPicPr preferRelativeResize="0"/>
          <p:nvPr/>
        </p:nvPicPr>
        <p:blipFill>
          <a:blip r:embed="rId3">
            <a:alphaModFix/>
          </a:blip>
          <a:stretch>
            <a:fillRect/>
          </a:stretch>
        </p:blipFill>
        <p:spPr>
          <a:xfrm>
            <a:off x="5126500" y="2226563"/>
            <a:ext cx="3784049" cy="2216372"/>
          </a:xfrm>
          <a:prstGeom prst="rect">
            <a:avLst/>
          </a:prstGeom>
          <a:noFill/>
          <a:ln>
            <a:noFill/>
          </a:ln>
        </p:spPr>
      </p:pic>
      <p:pic>
        <p:nvPicPr>
          <p:cNvPr id="2" name="Picture 1">
            <a:extLst>
              <a:ext uri="{FF2B5EF4-FFF2-40B4-BE49-F238E27FC236}">
                <a16:creationId xmlns:a16="http://schemas.microsoft.com/office/drawing/2014/main" id="{D4AE7B78-A6D6-C291-E8FA-A89641100080}"/>
              </a:ext>
            </a:extLst>
          </p:cNvPr>
          <p:cNvPicPr>
            <a:picLocks noChangeAspect="1"/>
          </p:cNvPicPr>
          <p:nvPr/>
        </p:nvPicPr>
        <p:blipFill>
          <a:blip r:embed="rId4"/>
          <a:stretch>
            <a:fillRect/>
          </a:stretch>
        </p:blipFill>
        <p:spPr>
          <a:xfrm>
            <a:off x="462026" y="2499868"/>
            <a:ext cx="4402582" cy="795890"/>
          </a:xfrm>
          <a:prstGeom prst="rect">
            <a:avLst/>
          </a:prstGeom>
        </p:spPr>
      </p:pic>
      <p:pic>
        <p:nvPicPr>
          <p:cNvPr id="3" name="Picture 2">
            <a:extLst>
              <a:ext uri="{FF2B5EF4-FFF2-40B4-BE49-F238E27FC236}">
                <a16:creationId xmlns:a16="http://schemas.microsoft.com/office/drawing/2014/main" id="{E02FE3F4-897D-0AAD-BE2E-E5748773E152}"/>
              </a:ext>
            </a:extLst>
          </p:cNvPr>
          <p:cNvPicPr>
            <a:picLocks noChangeAspect="1"/>
          </p:cNvPicPr>
          <p:nvPr/>
        </p:nvPicPr>
        <p:blipFill>
          <a:blip r:embed="rId5"/>
          <a:stretch>
            <a:fillRect/>
          </a:stretch>
        </p:blipFill>
        <p:spPr>
          <a:xfrm>
            <a:off x="1346708" y="3458972"/>
            <a:ext cx="2758948" cy="611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311700" y="1815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Budyko-Sellers Model local energy budget for each latitude</a:t>
            </a:r>
            <a:endParaRPr sz="2420"/>
          </a:p>
        </p:txBody>
      </p:sp>
      <p:sp>
        <p:nvSpPr>
          <p:cNvPr id="355" name="Google Shape;35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356" name="Google Shape;356;p45"/>
          <p:cNvPicPr preferRelativeResize="0"/>
          <p:nvPr/>
        </p:nvPicPr>
        <p:blipFill rotWithShape="1">
          <a:blip r:embed="rId3">
            <a:alphaModFix/>
          </a:blip>
          <a:srcRect r="32926"/>
          <a:stretch/>
        </p:blipFill>
        <p:spPr>
          <a:xfrm>
            <a:off x="2985087" y="1820725"/>
            <a:ext cx="3173814" cy="3236099"/>
          </a:xfrm>
          <a:prstGeom prst="rect">
            <a:avLst/>
          </a:prstGeom>
          <a:noFill/>
          <a:ln>
            <a:noFill/>
          </a:ln>
        </p:spPr>
      </p:pic>
      <p:pic>
        <p:nvPicPr>
          <p:cNvPr id="357" name="Google Shape;357;p45"/>
          <p:cNvPicPr preferRelativeResize="0"/>
          <p:nvPr/>
        </p:nvPicPr>
        <p:blipFill>
          <a:blip r:embed="rId4">
            <a:alphaModFix/>
          </a:blip>
          <a:stretch>
            <a:fillRect/>
          </a:stretch>
        </p:blipFill>
        <p:spPr>
          <a:xfrm>
            <a:off x="18288" y="722917"/>
            <a:ext cx="9144001" cy="1097816"/>
          </a:xfrm>
          <a:prstGeom prst="rect">
            <a:avLst/>
          </a:prstGeom>
          <a:noFill/>
          <a:ln>
            <a:noFill/>
          </a:ln>
        </p:spPr>
      </p:pic>
      <p:sp>
        <p:nvSpPr>
          <p:cNvPr id="358" name="Google Shape;358;p45"/>
          <p:cNvSpPr/>
          <p:nvPr/>
        </p:nvSpPr>
        <p:spPr>
          <a:xfrm>
            <a:off x="5811750" y="826250"/>
            <a:ext cx="3173700" cy="9225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45"/>
          <p:cNvSpPr/>
          <p:nvPr/>
        </p:nvSpPr>
        <p:spPr>
          <a:xfrm>
            <a:off x="0" y="810575"/>
            <a:ext cx="1301400" cy="922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45"/>
          <p:cNvSpPr/>
          <p:nvPr/>
        </p:nvSpPr>
        <p:spPr>
          <a:xfrm>
            <a:off x="1588800" y="826250"/>
            <a:ext cx="2207700" cy="9225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45"/>
          <p:cNvSpPr/>
          <p:nvPr/>
        </p:nvSpPr>
        <p:spPr>
          <a:xfrm>
            <a:off x="4083900" y="826250"/>
            <a:ext cx="1448700" cy="922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Rectangle 3">
            <a:extLst>
              <a:ext uri="{FF2B5EF4-FFF2-40B4-BE49-F238E27FC236}">
                <a16:creationId xmlns:a16="http://schemas.microsoft.com/office/drawing/2014/main" id="{CF8858F8-071F-F901-0E08-99DFC92C1D29}"/>
              </a:ext>
            </a:extLst>
          </p:cNvPr>
          <p:cNvSpPr/>
          <p:nvPr/>
        </p:nvSpPr>
        <p:spPr>
          <a:xfrm>
            <a:off x="4142232" y="996696"/>
            <a:ext cx="1344168" cy="6035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2F05557A-A73B-488C-AD1C-60F0A946E333}"/>
              </a:ext>
            </a:extLst>
          </p:cNvPr>
          <p:cNvPicPr>
            <a:picLocks noChangeAspect="1"/>
          </p:cNvPicPr>
          <p:nvPr/>
        </p:nvPicPr>
        <p:blipFill>
          <a:blip r:embed="rId5"/>
          <a:srcRect l="54264" t="7057" r="7291" b="5976"/>
          <a:stretch>
            <a:fillRect/>
          </a:stretch>
        </p:blipFill>
        <p:spPr>
          <a:xfrm>
            <a:off x="4270249" y="1014984"/>
            <a:ext cx="1060704" cy="53219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6"/>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367;p46"/>
          <p:cNvSpPr txBox="1"/>
          <p:nvPr/>
        </p:nvSpPr>
        <p:spPr>
          <a:xfrm>
            <a:off x="556950" y="291522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Let’s look at a pseudo-code</a:t>
            </a:r>
            <a:endParaRPr sz="2500">
              <a:solidFill>
                <a:schemeClr val="dk2"/>
              </a:solidFill>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2100"/>
          </a:p>
        </p:txBody>
      </p:sp>
      <p:sp>
        <p:nvSpPr>
          <p:cNvPr id="374" name="Google Shape;374;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375" name="Google Shape;375;p47"/>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2100"/>
          </a:p>
        </p:txBody>
      </p:sp>
      <p:sp>
        <p:nvSpPr>
          <p:cNvPr id="381" name="Google Shape;38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382" name="Google Shape;382;p48"/>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9"/>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2100"/>
          </a:p>
        </p:txBody>
      </p:sp>
      <p:sp>
        <p:nvSpPr>
          <p:cNvPr id="388" name="Google Shape;38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389" name="Google Shape;389;p49"/>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0"/>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None/>
            </a:pPr>
            <a:r>
              <a:rPr lang="en" sz="1500" b="1">
                <a:solidFill>
                  <a:srgbClr val="6AA84F"/>
                </a:solidFill>
                <a:highlight>
                  <a:srgbClr val="FFFFFF"/>
                </a:highlight>
              </a:rPr>
              <a:t>Meridional flux</a:t>
            </a:r>
            <a:r>
              <a:rPr lang="en" sz="1500">
                <a:solidFill>
                  <a:srgbClr val="222222"/>
                </a:solidFill>
                <a:highlight>
                  <a:srgbClr val="FFFFFF"/>
                </a:highlight>
              </a:rPr>
              <a:t> </a:t>
            </a:r>
            <a:r>
              <a:rPr lang="en" sz="1500">
                <a:solidFill>
                  <a:srgbClr val="6AA84F"/>
                </a:solidFill>
                <a:highlight>
                  <a:srgbClr val="FFFFFF"/>
                </a:highlight>
              </a:rPr>
              <a:t>(simplified for brevity, central difference scheme)</a:t>
            </a:r>
            <a:endParaRPr sz="1500">
              <a:solidFill>
                <a:srgbClr val="6AA84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Fdiff(i) = D*[ [ T(i+1) - 2T(i) +T(i-1)] ] / dx**2</a:t>
            </a:r>
            <a:endParaRPr sz="2100"/>
          </a:p>
        </p:txBody>
      </p:sp>
      <p:sp>
        <p:nvSpPr>
          <p:cNvPr id="395" name="Google Shape;39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396" name="Google Shape;396;p50"/>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None/>
            </a:pPr>
            <a:r>
              <a:rPr lang="en" sz="1500" b="1">
                <a:solidFill>
                  <a:srgbClr val="6AA84F"/>
                </a:solidFill>
                <a:highlight>
                  <a:srgbClr val="FFFFFF"/>
                </a:highlight>
              </a:rPr>
              <a:t>Meridional flux</a:t>
            </a:r>
            <a:r>
              <a:rPr lang="en" sz="1500">
                <a:solidFill>
                  <a:srgbClr val="222222"/>
                </a:solidFill>
                <a:highlight>
                  <a:srgbClr val="FFFFFF"/>
                </a:highlight>
              </a:rPr>
              <a:t> </a:t>
            </a:r>
            <a:r>
              <a:rPr lang="en" sz="1500">
                <a:solidFill>
                  <a:srgbClr val="6AA84F"/>
                </a:solidFill>
                <a:highlight>
                  <a:srgbClr val="FFFFFF"/>
                </a:highlight>
              </a:rPr>
              <a:t>(simplified for brevity, central difference scheme)</a:t>
            </a:r>
            <a:endParaRPr sz="1500">
              <a:solidFill>
                <a:srgbClr val="6AA84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Fdiff(i) = D*[ [ T(i+1) - 2T(i) +T(i-1)] ] / dx**2</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222222"/>
                </a:solidFill>
                <a:highlight>
                  <a:srgbClr val="FFFFFF"/>
                </a:highlight>
              </a:rPr>
              <a:t>Update T (Assume C = 1)</a:t>
            </a:r>
            <a:endParaRPr sz="1500" b="1">
              <a:solidFill>
                <a:srgbClr val="222222"/>
              </a:solidFill>
              <a:highlight>
                <a:srgbClr val="FFFFFF"/>
              </a:highlight>
            </a:endParaRPr>
          </a:p>
          <a:p>
            <a:pPr marL="457200" lvl="0" indent="0" algn="l" rtl="0">
              <a:spcBef>
                <a:spcPts val="0"/>
              </a:spcBef>
              <a:spcAft>
                <a:spcPts val="0"/>
              </a:spcAft>
              <a:buNone/>
            </a:pPr>
            <a:r>
              <a:rPr lang="en" sz="1500">
                <a:solidFill>
                  <a:srgbClr val="222222"/>
                </a:solidFill>
                <a:highlight>
                  <a:srgbClr val="FFFFFF"/>
                </a:highlight>
              </a:rPr>
              <a:t>Tnew(i) = T(i)+ dt*[Fin(i)-Fout(i)+Fdiff(i)]</a:t>
            </a: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222222"/>
                </a:solidFill>
                <a:highlight>
                  <a:srgbClr val="FFFFFF"/>
                </a:highlight>
              </a:rPr>
              <a:t>end</a:t>
            </a:r>
            <a:endParaRPr sz="1500">
              <a:solidFill>
                <a:srgbClr val="222222"/>
              </a:solidFill>
              <a:highlight>
                <a:srgbClr val="FFFFFF"/>
              </a:highlight>
            </a:endParaRPr>
          </a:p>
          <a:p>
            <a:pPr marL="0" marR="0" lvl="0" indent="0" algn="l" rtl="0">
              <a:lnSpc>
                <a:spcPct val="115000"/>
              </a:lnSpc>
              <a:spcBef>
                <a:spcPts val="0"/>
              </a:spcBef>
              <a:spcAft>
                <a:spcPts val="0"/>
              </a:spcAft>
              <a:buNone/>
            </a:pPr>
            <a:endParaRPr sz="1500">
              <a:solidFill>
                <a:srgbClr val="222222"/>
              </a:solidFill>
              <a:highlight>
                <a:srgbClr val="FFFFFF"/>
              </a:highlight>
            </a:endParaRPr>
          </a:p>
          <a:p>
            <a:pPr marL="0" marR="0" lvl="0" indent="0" algn="l" rtl="0">
              <a:lnSpc>
                <a:spcPct val="115000"/>
              </a:lnSpc>
              <a:spcBef>
                <a:spcPts val="0"/>
              </a:spcBef>
              <a:spcAft>
                <a:spcPts val="0"/>
              </a:spcAft>
              <a:buNone/>
            </a:pPr>
            <a:endParaRPr sz="2100"/>
          </a:p>
        </p:txBody>
      </p:sp>
      <p:sp>
        <p:nvSpPr>
          <p:cNvPr id="402" name="Google Shape;40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403" name="Google Shape;403;p51"/>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MATHEMATICAL NOTATION</a:t>
            </a:r>
            <a:endParaRPr b="1"/>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b="1">
                <a:solidFill>
                  <a:srgbClr val="000000"/>
                </a:solidFill>
              </a:rPr>
              <a:t>A: Matrix</a:t>
            </a:r>
            <a:endParaRPr b="1">
              <a:solidFill>
                <a:srgbClr val="000000"/>
              </a:solidFill>
            </a:endParaRPr>
          </a:p>
          <a:p>
            <a:pPr marL="457200" lvl="0" indent="-342900" algn="l" rtl="0">
              <a:lnSpc>
                <a:spcPct val="200000"/>
              </a:lnSpc>
              <a:spcBef>
                <a:spcPts val="0"/>
              </a:spcBef>
              <a:spcAft>
                <a:spcPts val="0"/>
              </a:spcAft>
              <a:buSzPts val="1800"/>
              <a:buChar char="●"/>
            </a:pPr>
            <a:r>
              <a:rPr lang="en" b="1">
                <a:solidFill>
                  <a:schemeClr val="accent2"/>
                </a:solidFill>
              </a:rPr>
              <a:t>x: vector</a:t>
            </a:r>
            <a:endParaRPr b="1">
              <a:solidFill>
                <a:schemeClr val="dk1"/>
              </a:solidFill>
            </a:endParaRPr>
          </a:p>
          <a:p>
            <a:pPr marL="457200" lvl="0" indent="-342900" algn="l" rtl="0">
              <a:lnSpc>
                <a:spcPct val="200000"/>
              </a:lnSpc>
              <a:spcBef>
                <a:spcPts val="0"/>
              </a:spcBef>
              <a:spcAft>
                <a:spcPts val="0"/>
              </a:spcAft>
              <a:buClr>
                <a:schemeClr val="accent2"/>
              </a:buClr>
              <a:buSzPts val="1800"/>
              <a:buChar char="●"/>
            </a:pPr>
            <a:r>
              <a:rPr lang="en" i="1">
                <a:solidFill>
                  <a:schemeClr val="accent2"/>
                </a:solidFill>
              </a:rPr>
              <a:t>A and f: (potentially) non-linear functions</a:t>
            </a:r>
            <a:endParaRPr i="1">
              <a:solidFill>
                <a:schemeClr val="accent2"/>
              </a:solidFill>
            </a:endParaRPr>
          </a:p>
          <a:p>
            <a:pPr marL="457200" lvl="0" indent="-342900" algn="l" rtl="0">
              <a:lnSpc>
                <a:spcPct val="200000"/>
              </a:lnSpc>
              <a:spcBef>
                <a:spcPts val="0"/>
              </a:spcBef>
              <a:spcAft>
                <a:spcPts val="0"/>
              </a:spcAft>
              <a:buClr>
                <a:schemeClr val="accent2"/>
              </a:buClr>
              <a:buSzPts val="1800"/>
              <a:buChar char="●"/>
            </a:pPr>
            <a:r>
              <a:rPr lang="en">
                <a:solidFill>
                  <a:schemeClr val="accent2"/>
                </a:solidFill>
              </a:rPr>
              <a:t>J and z: Scalar</a:t>
            </a:r>
            <a:endParaRPr>
              <a:solidFill>
                <a:schemeClr val="accent2"/>
              </a:solidFill>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2"/>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None/>
            </a:pPr>
            <a:r>
              <a:rPr lang="en" sz="1500" b="1">
                <a:solidFill>
                  <a:srgbClr val="6AA84F"/>
                </a:solidFill>
                <a:highlight>
                  <a:srgbClr val="FFFFFF"/>
                </a:highlight>
              </a:rPr>
              <a:t>Meridional flux</a:t>
            </a:r>
            <a:r>
              <a:rPr lang="en" sz="1500">
                <a:solidFill>
                  <a:srgbClr val="222222"/>
                </a:solidFill>
                <a:highlight>
                  <a:srgbClr val="FFFFFF"/>
                </a:highlight>
              </a:rPr>
              <a:t> </a:t>
            </a:r>
            <a:r>
              <a:rPr lang="en" sz="1500">
                <a:solidFill>
                  <a:srgbClr val="6AA84F"/>
                </a:solidFill>
                <a:highlight>
                  <a:srgbClr val="FFFFFF"/>
                </a:highlight>
              </a:rPr>
              <a:t>(simplified for brevity, central difference scheme)</a:t>
            </a:r>
            <a:endParaRPr sz="1500">
              <a:solidFill>
                <a:srgbClr val="6AA84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Fdiff(i) = D*[ [ T(i+1) - 2T(i) +T(i-1)] ] / dx**2</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222222"/>
                </a:solidFill>
                <a:highlight>
                  <a:srgbClr val="FFFFFF"/>
                </a:highlight>
              </a:rPr>
              <a:t>Update T</a:t>
            </a:r>
            <a:r>
              <a:rPr lang="en" sz="1500" b="1">
                <a:solidFill>
                  <a:srgbClr val="222222"/>
                </a:solidFill>
                <a:highlight>
                  <a:schemeClr val="lt1"/>
                </a:highlight>
              </a:rPr>
              <a:t> (Assume C = 1)</a:t>
            </a:r>
            <a:endParaRPr sz="1500" b="1">
              <a:solidFill>
                <a:srgbClr val="222222"/>
              </a:solidFill>
              <a:highlight>
                <a:srgbClr val="FFFFFF"/>
              </a:highlight>
            </a:endParaRPr>
          </a:p>
          <a:p>
            <a:pPr marL="457200" lvl="0" indent="0" algn="l" rtl="0">
              <a:spcBef>
                <a:spcPts val="0"/>
              </a:spcBef>
              <a:spcAft>
                <a:spcPts val="0"/>
              </a:spcAft>
              <a:buNone/>
            </a:pPr>
            <a:r>
              <a:rPr lang="en" sz="1500">
                <a:solidFill>
                  <a:srgbClr val="222222"/>
                </a:solidFill>
                <a:highlight>
                  <a:srgbClr val="FFFFFF"/>
                </a:highlight>
              </a:rPr>
              <a:t>Tnew(i) = T(i)+ dt*[Fin(i)-Fout(i)+Fdiff(i)]</a:t>
            </a: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222222"/>
                </a:solidFill>
                <a:highlight>
                  <a:srgbClr val="FFFFFF"/>
                </a:highlight>
              </a:rPr>
              <a:t>end</a:t>
            </a:r>
            <a:endParaRPr sz="1500">
              <a:solidFill>
                <a:srgbClr val="222222"/>
              </a:solidFill>
              <a:highlight>
                <a:srgbClr val="FFFFFF"/>
              </a:highlight>
            </a:endParaRPr>
          </a:p>
          <a:p>
            <a:pPr marL="0" marR="0" lvl="0" indent="0" algn="l" rtl="0">
              <a:lnSpc>
                <a:spcPct val="115000"/>
              </a:lnSpc>
              <a:spcBef>
                <a:spcPts val="0"/>
              </a:spcBef>
              <a:spcAft>
                <a:spcPts val="0"/>
              </a:spcAft>
              <a:buNone/>
            </a:pP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0000FF"/>
                </a:solidFill>
                <a:highlight>
                  <a:srgbClr val="FFFFFF"/>
                </a:highlight>
              </a:rPr>
              <a:t>J </a:t>
            </a:r>
            <a:r>
              <a:rPr lang="en" sz="1500">
                <a:solidFill>
                  <a:srgbClr val="222222"/>
                </a:solidFill>
                <a:highlight>
                  <a:srgbClr val="FFFFFF"/>
                </a:highlight>
              </a:rPr>
              <a:t>= f(Tnew) = Tnew(equator) - Tnew(poles)</a:t>
            </a:r>
            <a:endParaRPr sz="2100"/>
          </a:p>
        </p:txBody>
      </p:sp>
      <p:sp>
        <p:nvSpPr>
          <p:cNvPr id="409" name="Google Shape;40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410" name="Google Shape;410;p52"/>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3"/>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6" name="Google Shape;416;p53"/>
          <p:cNvSpPr txBox="1"/>
          <p:nvPr/>
        </p:nvSpPr>
        <p:spPr>
          <a:xfrm>
            <a:off x="556950" y="171977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Before we go into the real code</a:t>
            </a:r>
            <a:endParaRPr sz="2500">
              <a:solidFill>
                <a:schemeClr val="dk2"/>
              </a:solidFill>
            </a:endParaRPr>
          </a:p>
        </p:txBody>
      </p:sp>
      <p:sp>
        <p:nvSpPr>
          <p:cNvPr id="417" name="Google Shape;417;p53"/>
          <p:cNvSpPr txBox="1"/>
          <p:nvPr/>
        </p:nvSpPr>
        <p:spPr>
          <a:xfrm>
            <a:off x="556950" y="291522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Let’s differentiate a line of code by hand</a:t>
            </a:r>
            <a:endParaRPr sz="2500">
              <a:solidFill>
                <a:schemeClr val="dk2"/>
              </a:solidFill>
            </a:endParaRPr>
          </a:p>
        </p:txBody>
      </p:sp>
      <p:sp>
        <p:nvSpPr>
          <p:cNvPr id="418" name="Google Shape;418;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4"/>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None/>
            </a:pPr>
            <a:r>
              <a:rPr lang="en" sz="1500" b="1">
                <a:solidFill>
                  <a:srgbClr val="6AA84F"/>
                </a:solidFill>
                <a:highlight>
                  <a:srgbClr val="FFFFFF"/>
                </a:highlight>
              </a:rPr>
              <a:t>Meridional flux</a:t>
            </a:r>
            <a:r>
              <a:rPr lang="en" sz="1500">
                <a:solidFill>
                  <a:srgbClr val="222222"/>
                </a:solidFill>
                <a:highlight>
                  <a:srgbClr val="FFFFFF"/>
                </a:highlight>
              </a:rPr>
              <a:t> </a:t>
            </a:r>
            <a:r>
              <a:rPr lang="en" sz="1500">
                <a:solidFill>
                  <a:srgbClr val="6AA84F"/>
                </a:solidFill>
                <a:highlight>
                  <a:srgbClr val="FFFFFF"/>
                </a:highlight>
              </a:rPr>
              <a:t>(simplified for brevity, central difference scheme)</a:t>
            </a:r>
            <a:endParaRPr sz="1500">
              <a:solidFill>
                <a:srgbClr val="6AA84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Fdiff(i) = D*[ [ T(i+1) - 2T(i) +T(i-1)] ] / dx**2</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222222"/>
                </a:solidFill>
                <a:highlight>
                  <a:srgbClr val="FFFFFF"/>
                </a:highlight>
              </a:rPr>
              <a:t>Update T</a:t>
            </a:r>
            <a:r>
              <a:rPr lang="en" sz="1500" b="1">
                <a:solidFill>
                  <a:srgbClr val="222222"/>
                </a:solidFill>
                <a:highlight>
                  <a:schemeClr val="lt1"/>
                </a:highlight>
              </a:rPr>
              <a:t> (Assume C = 1)</a:t>
            </a:r>
            <a:endParaRPr sz="1500" b="1">
              <a:solidFill>
                <a:srgbClr val="222222"/>
              </a:solidFill>
              <a:highlight>
                <a:srgbClr val="FFFFFF"/>
              </a:highlight>
            </a:endParaRPr>
          </a:p>
          <a:p>
            <a:pPr marL="457200" lvl="0" indent="0" algn="l" rtl="0">
              <a:spcBef>
                <a:spcPts val="0"/>
              </a:spcBef>
              <a:spcAft>
                <a:spcPts val="0"/>
              </a:spcAft>
              <a:buNone/>
            </a:pPr>
            <a:r>
              <a:rPr lang="en" sz="1500">
                <a:solidFill>
                  <a:srgbClr val="222222"/>
                </a:solidFill>
                <a:highlight>
                  <a:srgbClr val="FFFFFF"/>
                </a:highlight>
              </a:rPr>
              <a:t>Tnew(i) = T(i)+ dt*[Fin(i)-Fout(i)+Fdiff(i)]</a:t>
            </a: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222222"/>
                </a:solidFill>
                <a:highlight>
                  <a:srgbClr val="FFFFFF"/>
                </a:highlight>
              </a:rPr>
              <a:t>end</a:t>
            </a:r>
            <a:endParaRPr sz="1500">
              <a:solidFill>
                <a:srgbClr val="222222"/>
              </a:solidFill>
              <a:highlight>
                <a:srgbClr val="FFFFFF"/>
              </a:highlight>
            </a:endParaRPr>
          </a:p>
          <a:p>
            <a:pPr marL="0" marR="0" lvl="0" indent="0" algn="l" rtl="0">
              <a:lnSpc>
                <a:spcPct val="115000"/>
              </a:lnSpc>
              <a:spcBef>
                <a:spcPts val="0"/>
              </a:spcBef>
              <a:spcAft>
                <a:spcPts val="0"/>
              </a:spcAft>
              <a:buNone/>
            </a:pP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0000FF"/>
                </a:solidFill>
                <a:highlight>
                  <a:srgbClr val="FFFFFF"/>
                </a:highlight>
              </a:rPr>
              <a:t>J </a:t>
            </a:r>
            <a:r>
              <a:rPr lang="en" sz="1500">
                <a:solidFill>
                  <a:srgbClr val="222222"/>
                </a:solidFill>
                <a:highlight>
                  <a:srgbClr val="FFFFFF"/>
                </a:highlight>
              </a:rPr>
              <a:t>= f(Tnew) = Tnew(equator) - Tnew(poles)</a:t>
            </a:r>
            <a:endParaRPr sz="2100"/>
          </a:p>
        </p:txBody>
      </p:sp>
      <p:sp>
        <p:nvSpPr>
          <p:cNvPr id="424" name="Google Shape;42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425" name="Google Shape;425;p54"/>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5"/>
          <p:cNvSpPr txBox="1">
            <a:spLocks noGrp="1"/>
          </p:cNvSpPr>
          <p:nvPr>
            <p:ph type="body" idx="1"/>
          </p:nvPr>
        </p:nvSpPr>
        <p:spPr>
          <a:xfrm>
            <a:off x="0" y="66175"/>
            <a:ext cx="8520600" cy="48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22222"/>
                </a:solidFill>
                <a:highlight>
                  <a:srgbClr val="FFFFFF"/>
                </a:highlight>
              </a:rPr>
              <a:t>Initialize surface temperature to be a constant 290K (17C)</a:t>
            </a:r>
            <a:endParaRPr sz="1500" b="1">
              <a:solidFill>
                <a:srgbClr val="222222"/>
              </a:solidFill>
              <a:highlight>
                <a:srgbClr val="FFFFFF"/>
              </a:highlight>
            </a:endParaRPr>
          </a:p>
          <a:p>
            <a:pPr marL="0" lvl="0" indent="0" algn="l" rtl="0">
              <a:spcBef>
                <a:spcPts val="0"/>
              </a:spcBef>
              <a:spcAft>
                <a:spcPts val="0"/>
              </a:spcAft>
              <a:buNone/>
            </a:pPr>
            <a:r>
              <a:rPr lang="en" sz="1500">
                <a:solidFill>
                  <a:srgbClr val="222222"/>
                </a:solidFill>
                <a:highlight>
                  <a:srgbClr val="FFFFFF"/>
                </a:highlight>
              </a:rPr>
              <a:t>T(i) = 290 for all i in the latitude grid</a:t>
            </a:r>
            <a:endParaRPr sz="1500">
              <a:solidFill>
                <a:srgbClr val="222222"/>
              </a:solidFill>
              <a:highlight>
                <a:srgbClr val="FFFFFF"/>
              </a:highlight>
            </a:endParaRPr>
          </a:p>
          <a:p>
            <a:pPr marL="0" lvl="0" indent="0" algn="l" rtl="0">
              <a:spcBef>
                <a:spcPts val="0"/>
              </a:spcBef>
              <a:spcAft>
                <a:spcPts val="0"/>
              </a:spcAft>
              <a:buNone/>
            </a:pPr>
            <a:endParaRPr sz="15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for T = 1..n</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0000FF"/>
                </a:solidFill>
                <a:highlight>
                  <a:srgbClr val="FFFFFF"/>
                </a:highlight>
              </a:rPr>
              <a:t>Incoming radiative flux [time-invariant, constant albedo assumed]</a:t>
            </a:r>
            <a:endParaRPr sz="1500" b="1">
              <a:solidFill>
                <a:srgbClr val="0000F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Fin(i) = sx(i)*(1.d0-alpha_const(i))  + </a:t>
            </a:r>
            <a:r>
              <a:rPr lang="en" sz="1500" b="1">
                <a:solidFill>
                  <a:srgbClr val="FF0000"/>
                </a:solidFill>
                <a:highlight>
                  <a:srgbClr val="FFFFFF"/>
                </a:highlight>
              </a:rPr>
              <a:t>xxs (control)</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FF0000"/>
                </a:solidFill>
                <a:highlight>
                  <a:srgbClr val="FFFFFF"/>
                </a:highlight>
              </a:rPr>
              <a:t>Outgoing radiation</a:t>
            </a:r>
            <a:endParaRPr sz="1500" b="1">
              <a:solidFill>
                <a:srgbClr val="FF0000"/>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Fout(i) = epsilon*sigma* T(i)**4</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None/>
            </a:pPr>
            <a:r>
              <a:rPr lang="en" sz="1500" b="1">
                <a:solidFill>
                  <a:srgbClr val="6AA84F"/>
                </a:solidFill>
                <a:highlight>
                  <a:srgbClr val="FFFFFF"/>
                </a:highlight>
              </a:rPr>
              <a:t>Meridional flux</a:t>
            </a:r>
            <a:r>
              <a:rPr lang="en" sz="1500">
                <a:solidFill>
                  <a:srgbClr val="222222"/>
                </a:solidFill>
                <a:highlight>
                  <a:srgbClr val="FFFFFF"/>
                </a:highlight>
              </a:rPr>
              <a:t> </a:t>
            </a:r>
            <a:r>
              <a:rPr lang="en" sz="1500">
                <a:solidFill>
                  <a:srgbClr val="6AA84F"/>
                </a:solidFill>
                <a:highlight>
                  <a:srgbClr val="FFFFFF"/>
                </a:highlight>
              </a:rPr>
              <a:t>(simplified for brevity, central difference scheme)</a:t>
            </a:r>
            <a:endParaRPr sz="1500">
              <a:solidFill>
                <a:srgbClr val="6AA84F"/>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Fdiff(i) = D*[ [ T(i+1) - 2T(i) +T(i-1)] ] / dx**2</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a:solidFill>
                  <a:srgbClr val="222222"/>
                </a:solidFill>
                <a:highlight>
                  <a:srgbClr val="FFFFFF"/>
                </a:highlight>
              </a:rPr>
              <a:t> </a:t>
            </a:r>
            <a:endParaRPr sz="1500">
              <a:solidFill>
                <a:srgbClr val="222222"/>
              </a:solidFill>
              <a:highlight>
                <a:srgbClr val="FFFFFF"/>
              </a:highlight>
            </a:endParaRPr>
          </a:p>
          <a:p>
            <a:pPr marL="457200" lvl="0" indent="0" algn="l" rtl="0">
              <a:spcBef>
                <a:spcPts val="0"/>
              </a:spcBef>
              <a:spcAft>
                <a:spcPts val="0"/>
              </a:spcAft>
              <a:buClr>
                <a:schemeClr val="dk1"/>
              </a:buClr>
              <a:buSzPts val="1100"/>
              <a:buFont typeface="Arial"/>
              <a:buNone/>
            </a:pPr>
            <a:r>
              <a:rPr lang="en" sz="1500" b="1">
                <a:solidFill>
                  <a:srgbClr val="222222"/>
                </a:solidFill>
                <a:highlight>
                  <a:srgbClr val="FFFFFF"/>
                </a:highlight>
              </a:rPr>
              <a:t>Update T</a:t>
            </a:r>
            <a:endParaRPr sz="1500" b="1">
              <a:solidFill>
                <a:srgbClr val="222222"/>
              </a:solidFill>
              <a:highlight>
                <a:srgbClr val="FFFFFF"/>
              </a:highlight>
            </a:endParaRPr>
          </a:p>
          <a:p>
            <a:pPr marL="457200" lvl="0" indent="0" algn="l" rtl="0">
              <a:spcBef>
                <a:spcPts val="0"/>
              </a:spcBef>
              <a:spcAft>
                <a:spcPts val="0"/>
              </a:spcAft>
              <a:buNone/>
            </a:pPr>
            <a:r>
              <a:rPr lang="en" sz="1500">
                <a:solidFill>
                  <a:srgbClr val="222222"/>
                </a:solidFill>
                <a:highlight>
                  <a:srgbClr val="FFFFFF"/>
                </a:highlight>
              </a:rPr>
              <a:t>Tnew(i) = T(i)+ dt*[Fin(i)-Fout(i)+Fdiff(i)]</a:t>
            </a: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222222"/>
                </a:solidFill>
                <a:highlight>
                  <a:srgbClr val="FFFFFF"/>
                </a:highlight>
              </a:rPr>
              <a:t>end</a:t>
            </a:r>
            <a:endParaRPr sz="1500">
              <a:solidFill>
                <a:srgbClr val="222222"/>
              </a:solidFill>
              <a:highlight>
                <a:srgbClr val="FFFFFF"/>
              </a:highlight>
            </a:endParaRPr>
          </a:p>
          <a:p>
            <a:pPr marL="0" marR="0" lvl="0" indent="0" algn="l" rtl="0">
              <a:lnSpc>
                <a:spcPct val="115000"/>
              </a:lnSpc>
              <a:spcBef>
                <a:spcPts val="0"/>
              </a:spcBef>
              <a:spcAft>
                <a:spcPts val="0"/>
              </a:spcAft>
              <a:buNone/>
            </a:pPr>
            <a:endParaRPr sz="1500">
              <a:solidFill>
                <a:srgbClr val="222222"/>
              </a:solidFill>
              <a:highlight>
                <a:srgbClr val="FFFFFF"/>
              </a:highlight>
            </a:endParaRPr>
          </a:p>
          <a:p>
            <a:pPr marL="0" marR="0" lvl="0" indent="0" algn="l" rtl="0">
              <a:lnSpc>
                <a:spcPct val="115000"/>
              </a:lnSpc>
              <a:spcBef>
                <a:spcPts val="0"/>
              </a:spcBef>
              <a:spcAft>
                <a:spcPts val="0"/>
              </a:spcAft>
              <a:buNone/>
            </a:pPr>
            <a:r>
              <a:rPr lang="en" sz="1500">
                <a:solidFill>
                  <a:srgbClr val="0000FF"/>
                </a:solidFill>
                <a:highlight>
                  <a:srgbClr val="FFFFFF"/>
                </a:highlight>
              </a:rPr>
              <a:t>J </a:t>
            </a:r>
            <a:r>
              <a:rPr lang="en" sz="1500">
                <a:solidFill>
                  <a:srgbClr val="222222"/>
                </a:solidFill>
                <a:highlight>
                  <a:srgbClr val="FFFFFF"/>
                </a:highlight>
              </a:rPr>
              <a:t>= f(Tnew) = Tnew(equator) - Tnew(poles)</a:t>
            </a:r>
            <a:endParaRPr sz="2100"/>
          </a:p>
        </p:txBody>
      </p:sp>
      <p:sp>
        <p:nvSpPr>
          <p:cNvPr id="431" name="Google Shape;43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432" name="Google Shape;432;p55"/>
          <p:cNvPicPr preferRelativeResize="0"/>
          <p:nvPr/>
        </p:nvPicPr>
        <p:blipFill rotWithShape="1">
          <a:blip r:embed="rId3">
            <a:alphaModFix/>
          </a:blip>
          <a:srcRect r="32926"/>
          <a:stretch/>
        </p:blipFill>
        <p:spPr>
          <a:xfrm>
            <a:off x="6086650" y="1478785"/>
            <a:ext cx="3057350" cy="3117340"/>
          </a:xfrm>
          <a:prstGeom prst="rect">
            <a:avLst/>
          </a:prstGeom>
          <a:noFill/>
          <a:ln>
            <a:noFill/>
          </a:ln>
        </p:spPr>
      </p:pic>
      <p:sp>
        <p:nvSpPr>
          <p:cNvPr id="433" name="Google Shape;433;p55"/>
          <p:cNvSpPr/>
          <p:nvPr/>
        </p:nvSpPr>
        <p:spPr>
          <a:xfrm>
            <a:off x="340975" y="1792175"/>
            <a:ext cx="3777600" cy="922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55"/>
          <p:cNvSpPr/>
          <p:nvPr/>
        </p:nvSpPr>
        <p:spPr>
          <a:xfrm>
            <a:off x="67075" y="107325"/>
            <a:ext cx="6453000" cy="1623300"/>
          </a:xfrm>
          <a:prstGeom prst="rect">
            <a:avLst/>
          </a:prstGeom>
          <a:solidFill>
            <a:srgbClr val="EEEEEE"/>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55"/>
          <p:cNvSpPr/>
          <p:nvPr/>
        </p:nvSpPr>
        <p:spPr>
          <a:xfrm>
            <a:off x="67075" y="2776225"/>
            <a:ext cx="6019500" cy="2160600"/>
          </a:xfrm>
          <a:prstGeom prst="rect">
            <a:avLst/>
          </a:prstGeom>
          <a:solidFill>
            <a:srgbClr val="EEEEEE"/>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6"/>
          <p:cNvSpPr txBox="1">
            <a:spLocks noGrp="1"/>
          </p:cNvSpPr>
          <p:nvPr>
            <p:ph type="sldNum" idx="12"/>
          </p:nvPr>
        </p:nvSpPr>
        <p:spPr>
          <a:xfrm>
            <a:off x="8473658" y="46631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441" name="Google Shape;441;p56"/>
          <p:cNvSpPr txBox="1">
            <a:spLocks noGrp="1"/>
          </p:cNvSpPr>
          <p:nvPr>
            <p:ph type="body" idx="1"/>
          </p:nvPr>
        </p:nvSpPr>
        <p:spPr>
          <a:xfrm>
            <a:off x="311700" y="700225"/>
            <a:ext cx="8520600" cy="1102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TLM (Method 2) employs the chain rule to linearize the non-linear forward model line-by-line. It then propagates small perturbations through the linearized model equations to get the precise directional derivative.</a:t>
            </a:r>
            <a:endParaRPr>
              <a:solidFill>
                <a:schemeClr val="accent2"/>
              </a:solidFill>
            </a:endParaRPr>
          </a:p>
        </p:txBody>
      </p:sp>
      <p:sp>
        <p:nvSpPr>
          <p:cNvPr id="442" name="Google Shape;442;p56"/>
          <p:cNvSpPr txBox="1">
            <a:spLocks noGrp="1"/>
          </p:cNvSpPr>
          <p:nvPr>
            <p:ph type="title"/>
          </p:nvPr>
        </p:nvSpPr>
        <p:spPr>
          <a:xfrm>
            <a:off x="670350" y="1637238"/>
            <a:ext cx="7803300" cy="18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a:t>y = </a:t>
            </a:r>
            <a:r>
              <a:rPr lang="en" sz="2720">
                <a:solidFill>
                  <a:srgbClr val="FF0000"/>
                </a:solidFill>
              </a:rPr>
              <a:t>x</a:t>
            </a:r>
            <a:r>
              <a:rPr lang="en" sz="2720"/>
              <a:t>, J = y²</a:t>
            </a:r>
            <a:endParaRPr sz="2720"/>
          </a:p>
          <a:p>
            <a:pPr marL="0" lvl="0" indent="0" algn="l" rtl="0">
              <a:spcBef>
                <a:spcPts val="0"/>
              </a:spcBef>
              <a:spcAft>
                <a:spcPts val="0"/>
              </a:spcAft>
              <a:buSzPts val="990"/>
              <a:buNone/>
            </a:pPr>
            <a:r>
              <a:rPr lang="en" sz="2720"/>
              <a:t>∴ δy = </a:t>
            </a:r>
            <a:r>
              <a:rPr lang="en" sz="2720">
                <a:solidFill>
                  <a:srgbClr val="FF0000"/>
                </a:solidFill>
              </a:rPr>
              <a:t>δx</a:t>
            </a:r>
            <a:r>
              <a:rPr lang="en" sz="2720"/>
              <a:t> and δJ = 2yδy</a:t>
            </a:r>
            <a:endParaRPr sz="2720"/>
          </a:p>
          <a:p>
            <a:pPr marL="0" lvl="0" indent="0" algn="l" rtl="0">
              <a:spcBef>
                <a:spcPts val="0"/>
              </a:spcBef>
              <a:spcAft>
                <a:spcPts val="0"/>
              </a:spcAft>
              <a:buSzPts val="990"/>
              <a:buNone/>
            </a:pPr>
            <a:r>
              <a:rPr lang="en" sz="2720"/>
              <a:t>In 1D, only one unit vector </a:t>
            </a:r>
            <a:r>
              <a:rPr lang="en" sz="2720">
                <a:solidFill>
                  <a:srgbClr val="FF0000"/>
                </a:solidFill>
              </a:rPr>
              <a:t>δx</a:t>
            </a:r>
            <a:r>
              <a:rPr lang="en" sz="2720"/>
              <a:t> = 1.</a:t>
            </a:r>
            <a:endParaRPr sz="2720"/>
          </a:p>
          <a:p>
            <a:pPr marL="0" lvl="0" indent="0" algn="l" rtl="0">
              <a:spcBef>
                <a:spcPts val="0"/>
              </a:spcBef>
              <a:spcAft>
                <a:spcPts val="0"/>
              </a:spcAft>
              <a:buSzPts val="990"/>
              <a:buNone/>
            </a:pPr>
            <a:r>
              <a:rPr lang="en" sz="2720"/>
              <a:t>∴ δy = 1</a:t>
            </a:r>
            <a:r>
              <a:rPr lang="en" sz="2720">
                <a:solidFill>
                  <a:srgbClr val="9900FF"/>
                </a:solidFill>
              </a:rPr>
              <a:t> </a:t>
            </a:r>
            <a:r>
              <a:rPr lang="en" sz="2720"/>
              <a:t>and δJ = 2y = </a:t>
            </a:r>
            <a:r>
              <a:rPr lang="en" sz="2720">
                <a:solidFill>
                  <a:srgbClr val="9900FF"/>
                </a:solidFill>
              </a:rPr>
              <a:t>2x</a:t>
            </a:r>
            <a:endParaRPr sz="2720">
              <a:solidFill>
                <a:srgbClr val="9900FF"/>
              </a:solidFill>
            </a:endParaRPr>
          </a:p>
          <a:p>
            <a:pPr marL="0" lvl="0" indent="0" algn="l" rtl="0">
              <a:spcBef>
                <a:spcPts val="0"/>
              </a:spcBef>
              <a:spcAft>
                <a:spcPts val="0"/>
              </a:spcAft>
              <a:buSzPts val="990"/>
              <a:buNone/>
            </a:pPr>
            <a:r>
              <a:rPr lang="en" sz="2720"/>
              <a:t>∴ </a:t>
            </a:r>
            <a:r>
              <a:rPr lang="en" sz="2720">
                <a:solidFill>
                  <a:srgbClr val="9900FF"/>
                </a:solidFill>
              </a:rPr>
              <a:t>2x</a:t>
            </a:r>
            <a:r>
              <a:rPr lang="en" sz="2720"/>
              <a:t> is our directional derivative </a:t>
            </a:r>
            <a:r>
              <a:rPr lang="en" sz="2720">
                <a:solidFill>
                  <a:srgbClr val="000000"/>
                </a:solidFill>
                <a:highlight>
                  <a:srgbClr val="6AA84F"/>
                </a:highlight>
              </a:rPr>
              <a:t>(precise)</a:t>
            </a:r>
            <a:r>
              <a:rPr lang="en" sz="2720"/>
              <a:t>.</a:t>
            </a:r>
            <a:endParaRPr sz="2720">
              <a:highlight>
                <a:schemeClr val="lt1"/>
              </a:highlight>
            </a:endParaRPr>
          </a:p>
          <a:p>
            <a:pPr marL="0" lvl="0" indent="0" algn="l" rtl="0">
              <a:spcBef>
                <a:spcPts val="0"/>
              </a:spcBef>
              <a:spcAft>
                <a:spcPts val="0"/>
              </a:spcAft>
              <a:buSzPts val="990"/>
              <a:buNone/>
            </a:pPr>
            <a:endParaRPr sz="2720"/>
          </a:p>
        </p:txBody>
      </p:sp>
      <p:sp>
        <p:nvSpPr>
          <p:cNvPr id="443" name="Google Shape;443;p56"/>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REMINDER ON WHAT TLM DOES</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685800" y="0"/>
            <a:ext cx="796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t>AD tool’s modification of source code to generate TLM</a:t>
            </a:r>
            <a:endParaRPr sz="2520"/>
          </a:p>
        </p:txBody>
      </p:sp>
      <p:sp>
        <p:nvSpPr>
          <p:cNvPr id="449" name="Google Shape;44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450" name="Google Shape;450;p57"/>
          <p:cNvSpPr txBox="1"/>
          <p:nvPr/>
        </p:nvSpPr>
        <p:spPr>
          <a:xfrm>
            <a:off x="311700" y="1017675"/>
            <a:ext cx="4829700" cy="4926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 sz="2000" b="1">
                <a:solidFill>
                  <a:srgbClr val="222222"/>
                </a:solidFill>
                <a:highlight>
                  <a:schemeClr val="lt1"/>
                </a:highlight>
              </a:rPr>
              <a:t>Fout(i)</a:t>
            </a:r>
            <a:r>
              <a:rPr lang="en" sz="2000">
                <a:solidFill>
                  <a:srgbClr val="222222"/>
                </a:solidFill>
                <a:highlight>
                  <a:schemeClr val="lt1"/>
                </a:highlight>
              </a:rPr>
              <a:t> = epsilon*sigma* </a:t>
            </a:r>
            <a:r>
              <a:rPr lang="en" sz="2000" b="1">
                <a:solidFill>
                  <a:srgbClr val="222222"/>
                </a:solidFill>
                <a:highlight>
                  <a:schemeClr val="lt1"/>
                </a:highlight>
              </a:rPr>
              <a:t>T(i)**4</a:t>
            </a:r>
            <a:endParaRPr sz="2000" b="1"/>
          </a:p>
        </p:txBody>
      </p:sp>
      <p:sp>
        <p:nvSpPr>
          <p:cNvPr id="451" name="Google Shape;451;p57"/>
          <p:cNvSpPr txBox="1"/>
          <p:nvPr/>
        </p:nvSpPr>
        <p:spPr>
          <a:xfrm>
            <a:off x="311700" y="2013425"/>
            <a:ext cx="8709300" cy="846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2000" b="1">
                <a:solidFill>
                  <a:schemeClr val="dk1"/>
                </a:solidFill>
                <a:highlight>
                  <a:schemeClr val="lt1"/>
                </a:highlight>
              </a:rPr>
              <a:t>Fout(i)</a:t>
            </a:r>
            <a:r>
              <a:rPr lang="en" sz="2000">
                <a:solidFill>
                  <a:schemeClr val="dk1"/>
                </a:solidFill>
                <a:highlight>
                  <a:schemeClr val="lt1"/>
                </a:highlight>
              </a:rPr>
              <a:t> = epsilon*sigma* </a:t>
            </a:r>
            <a:r>
              <a:rPr lang="en" sz="2000" b="1">
                <a:solidFill>
                  <a:schemeClr val="dk1"/>
                </a:solidFill>
                <a:highlight>
                  <a:schemeClr val="lt1"/>
                </a:highlight>
              </a:rPr>
              <a:t>T(i)**4</a:t>
            </a:r>
            <a:r>
              <a:rPr lang="en" sz="2000">
                <a:solidFill>
                  <a:schemeClr val="dk1"/>
                </a:solidFill>
                <a:highlight>
                  <a:schemeClr val="lt1"/>
                </a:highlight>
              </a:rPr>
              <a:t>  </a:t>
            </a:r>
            <a:r>
              <a:rPr lang="en" sz="1500">
                <a:solidFill>
                  <a:schemeClr val="dk1"/>
                </a:solidFill>
                <a:highlight>
                  <a:schemeClr val="lt1"/>
                </a:highlight>
              </a:rPr>
              <a:t>                              (OG non-linear forward code)</a:t>
            </a:r>
            <a:endParaRPr sz="1500" b="1">
              <a:solidFill>
                <a:schemeClr val="dk1"/>
              </a:solidFill>
              <a:highlight>
                <a:schemeClr val="lt1"/>
              </a:highlight>
            </a:endParaRPr>
          </a:p>
          <a:p>
            <a:pPr marL="457200" lvl="0" indent="0" algn="l" rtl="0">
              <a:lnSpc>
                <a:spcPct val="115000"/>
              </a:lnSpc>
              <a:spcBef>
                <a:spcPts val="0"/>
              </a:spcBef>
              <a:spcAft>
                <a:spcPts val="0"/>
              </a:spcAft>
              <a:buNone/>
            </a:pPr>
            <a:r>
              <a:rPr lang="en" sz="2000" b="1">
                <a:solidFill>
                  <a:schemeClr val="dk1"/>
                </a:solidFill>
                <a:highlight>
                  <a:schemeClr val="lt1"/>
                </a:highlight>
              </a:rPr>
              <a:t>Fout_tl(i)</a:t>
            </a:r>
            <a:r>
              <a:rPr lang="en" sz="2000">
                <a:solidFill>
                  <a:schemeClr val="dk1"/>
                </a:solidFill>
                <a:highlight>
                  <a:schemeClr val="lt1"/>
                </a:highlight>
              </a:rPr>
              <a:t> = </a:t>
            </a:r>
            <a:r>
              <a:rPr lang="en" sz="2000">
                <a:solidFill>
                  <a:srgbClr val="9900FF"/>
                </a:solidFill>
                <a:highlight>
                  <a:schemeClr val="lt1"/>
                </a:highlight>
              </a:rPr>
              <a:t>4*epsilon*sigma* </a:t>
            </a:r>
            <a:r>
              <a:rPr lang="en" sz="2000" b="1">
                <a:solidFill>
                  <a:srgbClr val="9900FF"/>
                </a:solidFill>
                <a:highlight>
                  <a:schemeClr val="lt1"/>
                </a:highlight>
              </a:rPr>
              <a:t>T(i)**3</a:t>
            </a:r>
            <a:r>
              <a:rPr lang="en" sz="2000" b="1">
                <a:solidFill>
                  <a:schemeClr val="dk1"/>
                </a:solidFill>
                <a:highlight>
                  <a:schemeClr val="lt1"/>
                </a:highlight>
              </a:rPr>
              <a:t>*T_tl(i)</a:t>
            </a:r>
            <a:r>
              <a:rPr lang="en" sz="1500">
                <a:solidFill>
                  <a:schemeClr val="dk1"/>
                </a:solidFill>
                <a:highlight>
                  <a:schemeClr val="lt1"/>
                </a:highlight>
              </a:rPr>
              <a:t>         (Propagating pertubations)</a:t>
            </a:r>
            <a:endParaRPr>
              <a:solidFill>
                <a:schemeClr val="dk1"/>
              </a:solidFill>
            </a:endParaRPr>
          </a:p>
        </p:txBody>
      </p:sp>
      <p:sp>
        <p:nvSpPr>
          <p:cNvPr id="452" name="Google Shape;452;p57"/>
          <p:cNvSpPr txBox="1"/>
          <p:nvPr/>
        </p:nvSpPr>
        <p:spPr>
          <a:xfrm>
            <a:off x="1516950" y="509775"/>
            <a:ext cx="61101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Source Code (T(i) coming from upstream)</a:t>
            </a:r>
            <a:endParaRPr sz="2100" i="1">
              <a:solidFill>
                <a:schemeClr val="dk1"/>
              </a:solidFill>
            </a:endParaRPr>
          </a:p>
        </p:txBody>
      </p:sp>
      <p:sp>
        <p:nvSpPr>
          <p:cNvPr id="453" name="Google Shape;453;p57"/>
          <p:cNvSpPr txBox="1"/>
          <p:nvPr/>
        </p:nvSpPr>
        <p:spPr>
          <a:xfrm>
            <a:off x="268200" y="1505525"/>
            <a:ext cx="86076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AD generated TLM Code (T(i), </a:t>
            </a:r>
            <a:r>
              <a:rPr lang="en" sz="2000" i="1">
                <a:solidFill>
                  <a:schemeClr val="dk1"/>
                </a:solidFill>
                <a:highlight>
                  <a:schemeClr val="lt1"/>
                </a:highlight>
              </a:rPr>
              <a:t>T_tl(i)</a:t>
            </a:r>
            <a:r>
              <a:rPr lang="en" sz="2100" i="1">
                <a:solidFill>
                  <a:schemeClr val="dk1"/>
                </a:solidFill>
              </a:rPr>
              <a:t>  coming from upstream)</a:t>
            </a:r>
            <a:endParaRPr sz="2100" i="1">
              <a:solidFill>
                <a:schemeClr val="dk1"/>
              </a:solidFill>
            </a:endParaRPr>
          </a:p>
        </p:txBody>
      </p:sp>
      <p:sp>
        <p:nvSpPr>
          <p:cNvPr id="454" name="Google Shape;454;p57"/>
          <p:cNvSpPr txBox="1">
            <a:spLocks noGrp="1"/>
          </p:cNvSpPr>
          <p:nvPr>
            <p:ph type="body" idx="1"/>
          </p:nvPr>
        </p:nvSpPr>
        <p:spPr>
          <a:xfrm>
            <a:off x="311700" y="3060825"/>
            <a:ext cx="8520600" cy="190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solidFill>
                  <a:schemeClr val="dk1"/>
                </a:solidFill>
              </a:rPr>
              <a:t>Observations:</a:t>
            </a:r>
            <a:endParaRPr>
              <a:solidFill>
                <a:schemeClr val="dk1"/>
              </a:solidFill>
            </a:endParaRPr>
          </a:p>
          <a:p>
            <a:pPr marL="457200" lvl="0" indent="-334327" algn="l" rtl="0">
              <a:spcBef>
                <a:spcPts val="1200"/>
              </a:spcBef>
              <a:spcAft>
                <a:spcPts val="0"/>
              </a:spcAft>
              <a:buClr>
                <a:schemeClr val="dk1"/>
              </a:buClr>
              <a:buSzPct val="100000"/>
              <a:buChar char="●"/>
            </a:pPr>
            <a:r>
              <a:rPr lang="en">
                <a:solidFill>
                  <a:schemeClr val="dk1"/>
                </a:solidFill>
              </a:rPr>
              <a:t>For many lines of non-linear forward code, you have 2 lines in the TLM code each.</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Some lines may not be differentiated because there’s nothing “active” in them.</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The TLM code has slightly less than 2x the lines of the non-linear forward code.</a:t>
            </a:r>
            <a:endParaRPr>
              <a:solidFill>
                <a:schemeClr val="dk1"/>
              </a:solidFill>
            </a:endParaRPr>
          </a:p>
          <a:p>
            <a:pPr marL="457200" lvl="0" indent="-334327" algn="l" rtl="0">
              <a:spcBef>
                <a:spcPts val="0"/>
              </a:spcBef>
              <a:spcAft>
                <a:spcPts val="0"/>
              </a:spcAft>
              <a:buClr>
                <a:schemeClr val="dk1"/>
              </a:buClr>
              <a:buSzPct val="100000"/>
              <a:buChar char="●"/>
            </a:pPr>
            <a:r>
              <a:rPr lang="en">
                <a:solidFill>
                  <a:schemeClr val="dk1"/>
                </a:solidFill>
              </a:rPr>
              <a:t>It is thus slightly less than 2x times slower.</a:t>
            </a:r>
            <a:endParaRPr>
              <a:solidFill>
                <a:schemeClr val="dk1"/>
              </a:solidFill>
            </a:endParaRPr>
          </a:p>
        </p:txBody>
      </p:sp>
      <p:sp>
        <p:nvSpPr>
          <p:cNvPr id="455" name="Google Shape;455;p57"/>
          <p:cNvSpPr txBox="1"/>
          <p:nvPr/>
        </p:nvSpPr>
        <p:spPr>
          <a:xfrm>
            <a:off x="1843325" y="4757600"/>
            <a:ext cx="501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NOTE: var_tl means δvar in terms of the math.</a:t>
            </a:r>
            <a:endParaRPr sz="1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8"/>
          <p:cNvSpPr txBox="1">
            <a:spLocks noGrp="1"/>
          </p:cNvSpPr>
          <p:nvPr>
            <p:ph type="title"/>
          </p:nvPr>
        </p:nvSpPr>
        <p:spPr>
          <a:xfrm>
            <a:off x="60975" y="0"/>
            <a:ext cx="902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a:t>AD tool’s modification of source code to generate TLM</a:t>
            </a:r>
            <a:endParaRPr sz="2500"/>
          </a:p>
        </p:txBody>
      </p:sp>
      <p:sp>
        <p:nvSpPr>
          <p:cNvPr id="461" name="Google Shape;46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462" name="Google Shape;462;p58"/>
          <p:cNvSpPr txBox="1"/>
          <p:nvPr/>
        </p:nvSpPr>
        <p:spPr>
          <a:xfrm>
            <a:off x="573114" y="3236857"/>
            <a:ext cx="90219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dirty="0">
                <a:solidFill>
                  <a:schemeClr val="dk1"/>
                </a:solidFill>
              </a:rPr>
              <a:t>| </a:t>
            </a:r>
            <a:r>
              <a:rPr lang="en" sz="2000" b="1" dirty="0" err="1">
                <a:solidFill>
                  <a:schemeClr val="dk1"/>
                </a:solidFill>
              </a:rPr>
              <a:t>Fout_tl</a:t>
            </a:r>
            <a:r>
              <a:rPr lang="en" sz="2000" b="1" dirty="0">
                <a:solidFill>
                  <a:schemeClr val="dk1"/>
                </a:solidFill>
              </a:rPr>
              <a:t>(</a:t>
            </a:r>
            <a:r>
              <a:rPr lang="en" sz="2000" b="1" dirty="0" err="1">
                <a:solidFill>
                  <a:schemeClr val="dk1"/>
                </a:solidFill>
              </a:rPr>
              <a:t>i</a:t>
            </a:r>
            <a:r>
              <a:rPr lang="en" sz="2000" b="1" dirty="0">
                <a:solidFill>
                  <a:schemeClr val="dk1"/>
                </a:solidFill>
              </a:rPr>
              <a:t>)</a:t>
            </a:r>
            <a:r>
              <a:rPr lang="en" sz="2000" dirty="0">
                <a:solidFill>
                  <a:schemeClr val="dk1"/>
                </a:solidFill>
              </a:rPr>
              <a:t> |</a:t>
            </a:r>
            <a:r>
              <a:rPr lang="en" sz="2000" baseline="-25000" dirty="0">
                <a:solidFill>
                  <a:schemeClr val="dk1"/>
                </a:solidFill>
              </a:rPr>
              <a:t>new</a:t>
            </a:r>
            <a:r>
              <a:rPr lang="en" sz="2000" dirty="0">
                <a:solidFill>
                  <a:schemeClr val="dk1"/>
                </a:solidFill>
              </a:rPr>
              <a:t> = </a:t>
            </a:r>
            <a:r>
              <a:rPr lang="en" sz="2000" dirty="0">
                <a:solidFill>
                  <a:srgbClr val="9900FF"/>
                </a:solidFill>
              </a:rPr>
              <a:t>| 0      4*epsilon*sigma*</a:t>
            </a:r>
            <a:r>
              <a:rPr lang="en" sz="2000" b="1" dirty="0">
                <a:solidFill>
                  <a:srgbClr val="9900FF"/>
                </a:solidFill>
              </a:rPr>
              <a:t>T</a:t>
            </a:r>
            <a:r>
              <a:rPr lang="en" sz="2000" b="1" baseline="-25000" dirty="0">
                <a:solidFill>
                  <a:srgbClr val="FF00FF"/>
                </a:solidFill>
              </a:rPr>
              <a:t>old</a:t>
            </a:r>
            <a:r>
              <a:rPr lang="en" sz="2000" b="1" dirty="0">
                <a:solidFill>
                  <a:srgbClr val="9900FF"/>
                </a:solidFill>
              </a:rPr>
              <a:t>(</a:t>
            </a:r>
            <a:r>
              <a:rPr lang="en" sz="2000" b="1" dirty="0" err="1">
                <a:solidFill>
                  <a:srgbClr val="9900FF"/>
                </a:solidFill>
              </a:rPr>
              <a:t>i</a:t>
            </a:r>
            <a:r>
              <a:rPr lang="en" sz="2000" b="1" dirty="0">
                <a:solidFill>
                  <a:srgbClr val="9900FF"/>
                </a:solidFill>
              </a:rPr>
              <a:t>)**3</a:t>
            </a:r>
            <a:r>
              <a:rPr lang="en" sz="2000" dirty="0">
                <a:solidFill>
                  <a:srgbClr val="9900FF"/>
                </a:solidFill>
              </a:rPr>
              <a:t>|</a:t>
            </a:r>
            <a:r>
              <a:rPr lang="en" sz="2000" dirty="0">
                <a:solidFill>
                  <a:schemeClr val="dk1"/>
                </a:solidFill>
              </a:rPr>
              <a:t>  | </a:t>
            </a:r>
            <a:r>
              <a:rPr lang="en" sz="2000" b="1" dirty="0" err="1">
                <a:solidFill>
                  <a:schemeClr val="dk1"/>
                </a:solidFill>
              </a:rPr>
              <a:t>Fout_tl</a:t>
            </a:r>
            <a:r>
              <a:rPr lang="en" sz="2000" b="1" dirty="0">
                <a:solidFill>
                  <a:schemeClr val="dk1"/>
                </a:solidFill>
              </a:rPr>
              <a:t>(</a:t>
            </a:r>
            <a:r>
              <a:rPr lang="en" sz="2000" b="1" dirty="0" err="1">
                <a:solidFill>
                  <a:schemeClr val="dk1"/>
                </a:solidFill>
              </a:rPr>
              <a:t>i</a:t>
            </a:r>
            <a:r>
              <a:rPr lang="en" sz="2000" b="1" dirty="0">
                <a:solidFill>
                  <a:schemeClr val="dk1"/>
                </a:solidFill>
              </a:rPr>
              <a:t>)</a:t>
            </a:r>
            <a:r>
              <a:rPr lang="en" sz="2000" dirty="0">
                <a:solidFill>
                  <a:schemeClr val="dk1"/>
                </a:solidFill>
              </a:rPr>
              <a:t>  |</a:t>
            </a:r>
            <a:r>
              <a:rPr lang="en" sz="2000" baseline="-25000" dirty="0">
                <a:solidFill>
                  <a:schemeClr val="dk1"/>
                </a:solidFill>
              </a:rPr>
              <a:t>old</a:t>
            </a:r>
            <a:endParaRPr sz="2000" baseline="-25000" dirty="0">
              <a:solidFill>
                <a:schemeClr val="dk1"/>
              </a:solidFill>
            </a:endParaRPr>
          </a:p>
          <a:p>
            <a:pPr marL="0" lvl="0" indent="0" algn="l" rtl="0">
              <a:lnSpc>
                <a:spcPct val="115000"/>
              </a:lnSpc>
              <a:spcBef>
                <a:spcPts val="0"/>
              </a:spcBef>
              <a:spcAft>
                <a:spcPts val="0"/>
              </a:spcAft>
              <a:buNone/>
            </a:pPr>
            <a:r>
              <a:rPr lang="en" sz="2000" dirty="0">
                <a:solidFill>
                  <a:schemeClr val="dk1"/>
                </a:solidFill>
              </a:rPr>
              <a:t>| </a:t>
            </a:r>
            <a:r>
              <a:rPr lang="en" sz="2000" b="1" dirty="0" err="1">
                <a:solidFill>
                  <a:schemeClr val="dk1"/>
                </a:solidFill>
              </a:rPr>
              <a:t>T_tl</a:t>
            </a:r>
            <a:r>
              <a:rPr lang="en" sz="2000" b="1" dirty="0">
                <a:solidFill>
                  <a:schemeClr val="dk1"/>
                </a:solidFill>
              </a:rPr>
              <a:t>(</a:t>
            </a:r>
            <a:r>
              <a:rPr lang="en" sz="2000" b="1" dirty="0" err="1">
                <a:solidFill>
                  <a:schemeClr val="dk1"/>
                </a:solidFill>
              </a:rPr>
              <a:t>i</a:t>
            </a:r>
            <a:r>
              <a:rPr lang="en" sz="2000" b="1" dirty="0">
                <a:solidFill>
                  <a:schemeClr val="dk1"/>
                </a:solidFill>
              </a:rPr>
              <a:t>)</a:t>
            </a:r>
            <a:r>
              <a:rPr lang="en" sz="2000" dirty="0">
                <a:solidFill>
                  <a:schemeClr val="dk1"/>
                </a:solidFill>
              </a:rPr>
              <a:t>      </a:t>
            </a:r>
            <a:r>
              <a:rPr lang="en" sz="900" dirty="0">
                <a:solidFill>
                  <a:schemeClr val="dk1"/>
                </a:solidFill>
              </a:rPr>
              <a:t> </a:t>
            </a:r>
            <a:r>
              <a:rPr lang="en" sz="400" dirty="0">
                <a:solidFill>
                  <a:schemeClr val="dk1"/>
                </a:solidFill>
              </a:rPr>
              <a:t> </a:t>
            </a:r>
            <a:r>
              <a:rPr lang="en" sz="2000" dirty="0">
                <a:solidFill>
                  <a:schemeClr val="dk1"/>
                </a:solidFill>
              </a:rPr>
              <a:t>|</a:t>
            </a:r>
            <a:r>
              <a:rPr lang="en" sz="2000" baseline="-25000" dirty="0">
                <a:solidFill>
                  <a:schemeClr val="dk1"/>
                </a:solidFill>
              </a:rPr>
              <a:t>new</a:t>
            </a:r>
            <a:r>
              <a:rPr lang="en" sz="2000" dirty="0">
                <a:solidFill>
                  <a:schemeClr val="dk1"/>
                </a:solidFill>
              </a:rPr>
              <a:t> = </a:t>
            </a:r>
            <a:r>
              <a:rPr lang="en" sz="2000" dirty="0">
                <a:solidFill>
                  <a:srgbClr val="9900FF"/>
                </a:solidFill>
              </a:rPr>
              <a:t>| 0                         1                </a:t>
            </a:r>
            <a:r>
              <a:rPr lang="en" sz="900" dirty="0">
                <a:solidFill>
                  <a:srgbClr val="9900FF"/>
                </a:solidFill>
              </a:rPr>
              <a:t>         </a:t>
            </a:r>
            <a:r>
              <a:rPr lang="en" sz="2000" dirty="0">
                <a:solidFill>
                  <a:srgbClr val="9900FF"/>
                </a:solidFill>
              </a:rPr>
              <a:t>|</a:t>
            </a:r>
            <a:r>
              <a:rPr lang="en" sz="2000" dirty="0">
                <a:solidFill>
                  <a:schemeClr val="dk1"/>
                </a:solidFill>
              </a:rPr>
              <a:t>  </a:t>
            </a:r>
            <a:r>
              <a:rPr lang="en" sz="400" dirty="0">
                <a:solidFill>
                  <a:schemeClr val="dk1"/>
                </a:solidFill>
              </a:rPr>
              <a:t> </a:t>
            </a:r>
            <a:r>
              <a:rPr lang="en" sz="2000" dirty="0">
                <a:solidFill>
                  <a:schemeClr val="dk1"/>
                </a:solidFill>
              </a:rPr>
              <a:t>| </a:t>
            </a:r>
            <a:r>
              <a:rPr lang="en" sz="2000" b="1" dirty="0" err="1">
                <a:solidFill>
                  <a:schemeClr val="dk1"/>
                </a:solidFill>
              </a:rPr>
              <a:t>T_tl</a:t>
            </a:r>
            <a:r>
              <a:rPr lang="en" sz="2000" b="1" dirty="0">
                <a:solidFill>
                  <a:schemeClr val="dk1"/>
                </a:solidFill>
              </a:rPr>
              <a:t>(</a:t>
            </a:r>
            <a:r>
              <a:rPr lang="en" sz="2000" b="1" dirty="0" err="1">
                <a:solidFill>
                  <a:schemeClr val="dk1"/>
                </a:solidFill>
              </a:rPr>
              <a:t>i</a:t>
            </a:r>
            <a:r>
              <a:rPr lang="en" sz="2000" b="1" dirty="0">
                <a:solidFill>
                  <a:schemeClr val="dk1"/>
                </a:solidFill>
              </a:rPr>
              <a:t>)</a:t>
            </a:r>
            <a:r>
              <a:rPr lang="en" sz="2000" dirty="0">
                <a:solidFill>
                  <a:schemeClr val="dk1"/>
                </a:solidFill>
              </a:rPr>
              <a:t>       </a:t>
            </a:r>
            <a:r>
              <a:rPr lang="en" sz="400" dirty="0">
                <a:solidFill>
                  <a:schemeClr val="dk1"/>
                </a:solidFill>
              </a:rPr>
              <a:t>  </a:t>
            </a:r>
            <a:r>
              <a:rPr lang="en" sz="2000" dirty="0">
                <a:solidFill>
                  <a:schemeClr val="dk1"/>
                </a:solidFill>
              </a:rPr>
              <a:t>|</a:t>
            </a:r>
            <a:r>
              <a:rPr lang="en" sz="2000" baseline="-25000" dirty="0">
                <a:solidFill>
                  <a:schemeClr val="dk1"/>
                </a:solidFill>
              </a:rPr>
              <a:t>old</a:t>
            </a:r>
            <a:endParaRPr sz="2000" baseline="-25000" dirty="0">
              <a:solidFill>
                <a:schemeClr val="dk1"/>
              </a:solidFill>
            </a:endParaRPr>
          </a:p>
        </p:txBody>
      </p:sp>
      <p:sp>
        <p:nvSpPr>
          <p:cNvPr id="463" name="Google Shape;463;p58"/>
          <p:cNvSpPr txBox="1"/>
          <p:nvPr/>
        </p:nvSpPr>
        <p:spPr>
          <a:xfrm>
            <a:off x="1516875" y="2529750"/>
            <a:ext cx="61101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Matrix form of TLM</a:t>
            </a:r>
            <a:endParaRPr sz="2100" i="1">
              <a:solidFill>
                <a:schemeClr val="dk1"/>
              </a:solidFill>
            </a:endParaRPr>
          </a:p>
        </p:txBody>
      </p:sp>
      <p:sp>
        <p:nvSpPr>
          <p:cNvPr id="464" name="Google Shape;464;p58"/>
          <p:cNvSpPr txBox="1"/>
          <p:nvPr/>
        </p:nvSpPr>
        <p:spPr>
          <a:xfrm>
            <a:off x="308525" y="1398225"/>
            <a:ext cx="8709300" cy="846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2000" b="1">
                <a:solidFill>
                  <a:schemeClr val="dk1"/>
                </a:solidFill>
                <a:highlight>
                  <a:schemeClr val="lt1"/>
                </a:highlight>
              </a:rPr>
              <a:t>Fout(i)</a:t>
            </a:r>
            <a:r>
              <a:rPr lang="en" sz="2000">
                <a:solidFill>
                  <a:schemeClr val="dk1"/>
                </a:solidFill>
                <a:highlight>
                  <a:schemeClr val="lt1"/>
                </a:highlight>
              </a:rPr>
              <a:t> = epsilon*sigma* </a:t>
            </a:r>
            <a:r>
              <a:rPr lang="en" sz="2000" b="1">
                <a:solidFill>
                  <a:schemeClr val="dk1"/>
                </a:solidFill>
                <a:highlight>
                  <a:schemeClr val="lt1"/>
                </a:highlight>
              </a:rPr>
              <a:t>T(i)**4</a:t>
            </a:r>
            <a:r>
              <a:rPr lang="en" sz="2000">
                <a:solidFill>
                  <a:schemeClr val="dk1"/>
                </a:solidFill>
                <a:highlight>
                  <a:schemeClr val="lt1"/>
                </a:highlight>
              </a:rPr>
              <a:t>  </a:t>
            </a:r>
            <a:r>
              <a:rPr lang="en" sz="1500">
                <a:solidFill>
                  <a:schemeClr val="dk1"/>
                </a:solidFill>
                <a:highlight>
                  <a:schemeClr val="lt1"/>
                </a:highlight>
              </a:rPr>
              <a:t>                              (OG non-linear forward code)</a:t>
            </a:r>
            <a:endParaRPr sz="1500" b="1">
              <a:solidFill>
                <a:schemeClr val="dk1"/>
              </a:solidFill>
              <a:highlight>
                <a:schemeClr val="lt1"/>
              </a:highlight>
            </a:endParaRPr>
          </a:p>
          <a:p>
            <a:pPr marL="457200" lvl="0" indent="0" algn="l" rtl="0">
              <a:lnSpc>
                <a:spcPct val="115000"/>
              </a:lnSpc>
              <a:spcBef>
                <a:spcPts val="0"/>
              </a:spcBef>
              <a:spcAft>
                <a:spcPts val="0"/>
              </a:spcAft>
              <a:buNone/>
            </a:pPr>
            <a:r>
              <a:rPr lang="en" sz="2000" b="1">
                <a:solidFill>
                  <a:schemeClr val="dk1"/>
                </a:solidFill>
                <a:highlight>
                  <a:schemeClr val="lt1"/>
                </a:highlight>
              </a:rPr>
              <a:t>Fout_tl(i)</a:t>
            </a:r>
            <a:r>
              <a:rPr lang="en" sz="2000">
                <a:solidFill>
                  <a:schemeClr val="dk1"/>
                </a:solidFill>
                <a:highlight>
                  <a:schemeClr val="lt1"/>
                </a:highlight>
              </a:rPr>
              <a:t> = </a:t>
            </a:r>
            <a:r>
              <a:rPr lang="en" sz="2000">
                <a:solidFill>
                  <a:srgbClr val="9900FF"/>
                </a:solidFill>
                <a:highlight>
                  <a:schemeClr val="lt1"/>
                </a:highlight>
              </a:rPr>
              <a:t>4*epsilon*sigma* </a:t>
            </a:r>
            <a:r>
              <a:rPr lang="en" sz="2000" b="1">
                <a:solidFill>
                  <a:srgbClr val="9900FF"/>
                </a:solidFill>
                <a:highlight>
                  <a:schemeClr val="lt1"/>
                </a:highlight>
              </a:rPr>
              <a:t>T(i)**3</a:t>
            </a:r>
            <a:r>
              <a:rPr lang="en" sz="2000">
                <a:solidFill>
                  <a:schemeClr val="dk1"/>
                </a:solidFill>
                <a:highlight>
                  <a:schemeClr val="lt1"/>
                </a:highlight>
              </a:rPr>
              <a:t>*</a:t>
            </a:r>
            <a:r>
              <a:rPr lang="en" sz="2000" b="1">
                <a:solidFill>
                  <a:schemeClr val="dk1"/>
                </a:solidFill>
                <a:highlight>
                  <a:schemeClr val="lt1"/>
                </a:highlight>
              </a:rPr>
              <a:t>T_tl(i)</a:t>
            </a:r>
            <a:r>
              <a:rPr lang="en" sz="1500">
                <a:solidFill>
                  <a:schemeClr val="dk1"/>
                </a:solidFill>
                <a:highlight>
                  <a:schemeClr val="lt1"/>
                </a:highlight>
              </a:rPr>
              <a:t>         (Propagating pertubations)</a:t>
            </a:r>
            <a:endParaRPr>
              <a:solidFill>
                <a:schemeClr val="dk1"/>
              </a:solidFill>
            </a:endParaRPr>
          </a:p>
        </p:txBody>
      </p:sp>
      <p:sp>
        <p:nvSpPr>
          <p:cNvPr id="465" name="Google Shape;465;p58"/>
          <p:cNvSpPr txBox="1"/>
          <p:nvPr/>
        </p:nvSpPr>
        <p:spPr>
          <a:xfrm>
            <a:off x="610025" y="699400"/>
            <a:ext cx="76074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AD generated TLM Code (T(i), </a:t>
            </a:r>
            <a:r>
              <a:rPr lang="en" sz="2000" i="1">
                <a:solidFill>
                  <a:schemeClr val="dk1"/>
                </a:solidFill>
                <a:highlight>
                  <a:schemeClr val="lt1"/>
                </a:highlight>
              </a:rPr>
              <a:t>T_tl(i)</a:t>
            </a:r>
            <a:r>
              <a:rPr lang="en" sz="2100" i="1">
                <a:solidFill>
                  <a:schemeClr val="dk1"/>
                </a:solidFill>
              </a:rPr>
              <a:t> coming from upstream)</a:t>
            </a:r>
            <a:endParaRPr sz="2100" i="1">
              <a:solidFill>
                <a:schemeClr val="dk1"/>
              </a:solidFill>
            </a:endParaRPr>
          </a:p>
        </p:txBody>
      </p:sp>
      <p:sp>
        <p:nvSpPr>
          <p:cNvPr id="466" name="Google Shape;466;p58"/>
          <p:cNvSpPr txBox="1"/>
          <p:nvPr/>
        </p:nvSpPr>
        <p:spPr>
          <a:xfrm>
            <a:off x="1832625" y="4688417"/>
            <a:ext cx="501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NOTE: var_tl means δvar in terms of the math.</a:t>
            </a:r>
            <a:endParaRPr sz="1800">
              <a:solidFill>
                <a:schemeClr val="dk2"/>
              </a:solidFill>
            </a:endParaRPr>
          </a:p>
        </p:txBody>
      </p:sp>
      <p:sp>
        <p:nvSpPr>
          <p:cNvPr id="467" name="Google Shape;467;p58"/>
          <p:cNvSpPr txBox="1"/>
          <p:nvPr/>
        </p:nvSpPr>
        <p:spPr>
          <a:xfrm>
            <a:off x="308525" y="4296080"/>
            <a:ext cx="834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2"/>
                </a:solidFill>
              </a:rPr>
              <a:t>HELPFUL TIP: Think of every single line of forward code as its own mini-model.</a:t>
            </a:r>
            <a:endParaRPr sz="18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9"/>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REMINDER ON WHAT THE ADJOINT MODEL IS</a:t>
            </a:r>
            <a:endParaRPr b="1"/>
          </a:p>
        </p:txBody>
      </p:sp>
      <p:sp>
        <p:nvSpPr>
          <p:cNvPr id="473" name="Google Shape;47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474" name="Google Shape;474;p59"/>
          <p:cNvSpPr txBox="1">
            <a:spLocks noGrp="1"/>
          </p:cNvSpPr>
          <p:nvPr>
            <p:ph type="title"/>
          </p:nvPr>
        </p:nvSpPr>
        <p:spPr>
          <a:xfrm>
            <a:off x="2832450" y="700213"/>
            <a:ext cx="34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b="1"/>
              <a:t>(</a:t>
            </a:r>
            <a:r>
              <a:rPr lang="en" sz="2720" b="1">
                <a:solidFill>
                  <a:srgbClr val="FF0000"/>
                </a:solidFill>
              </a:rPr>
              <a:t>x</a:t>
            </a:r>
            <a:r>
              <a:rPr lang="en" sz="2720" b="1"/>
              <a:t>); </a:t>
            </a:r>
            <a:r>
              <a:rPr lang="en" sz="2720">
                <a:solidFill>
                  <a:srgbClr val="0000FF"/>
                </a:solidFill>
              </a:rPr>
              <a:t>J</a:t>
            </a:r>
            <a:r>
              <a:rPr lang="en" sz="2720" b="1"/>
              <a:t> = </a:t>
            </a:r>
            <a:r>
              <a:rPr lang="en" sz="2720" i="1"/>
              <a:t>f</a:t>
            </a:r>
            <a:r>
              <a:rPr lang="en" sz="2720" b="1"/>
              <a:t>(y)</a:t>
            </a:r>
            <a:endParaRPr sz="2720" b="1"/>
          </a:p>
        </p:txBody>
      </p:sp>
      <p:sp>
        <p:nvSpPr>
          <p:cNvPr id="475" name="Google Shape;475;p59"/>
          <p:cNvSpPr txBox="1">
            <a:spLocks noGrp="1"/>
          </p:cNvSpPr>
          <p:nvPr>
            <p:ph type="body" idx="1"/>
          </p:nvPr>
        </p:nvSpPr>
        <p:spPr>
          <a:xfrm>
            <a:off x="132600" y="2487168"/>
            <a:ext cx="8878800" cy="24163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Characteristics:</a:t>
            </a:r>
            <a:endParaRPr>
              <a:solidFill>
                <a:srgbClr val="000000"/>
              </a:solidFill>
            </a:endParaRPr>
          </a:p>
          <a:p>
            <a:pPr marL="457200" lvl="0" indent="-342900" algn="l" rtl="0">
              <a:spcBef>
                <a:spcPts val="1200"/>
              </a:spcBef>
              <a:spcAft>
                <a:spcPts val="0"/>
              </a:spcAft>
              <a:buClr>
                <a:srgbClr val="000000"/>
              </a:buClr>
              <a:buSzPts val="1800"/>
              <a:buChar char="●"/>
            </a:pPr>
            <a:r>
              <a:rPr lang="en">
                <a:solidFill>
                  <a:srgbClr val="000000"/>
                </a:solidFill>
              </a:rPr>
              <a:t>Precise.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Gradient computed in one adjoint pass.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Can be 5-100 times slower than the non-linear forward model (still better than running the non-linear forward model millions of times).</a:t>
            </a:r>
            <a:endParaRPr>
              <a:solidFill>
                <a:srgbClr val="6AA84F"/>
              </a:solidFill>
            </a:endParaRPr>
          </a:p>
        </p:txBody>
      </p:sp>
      <p:sp>
        <p:nvSpPr>
          <p:cNvPr id="476" name="Google Shape;476;p59"/>
          <p:cNvSpPr txBox="1">
            <a:spLocks noGrp="1"/>
          </p:cNvSpPr>
          <p:nvPr>
            <p:ph type="title"/>
          </p:nvPr>
        </p:nvSpPr>
        <p:spPr>
          <a:xfrm>
            <a:off x="1823850" y="1409288"/>
            <a:ext cx="54963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SzPts val="1100"/>
              <a:buNone/>
            </a:pPr>
            <a:r>
              <a:rPr lang="en" sz="2700"/>
              <a:t>∇</a:t>
            </a:r>
            <a:r>
              <a:rPr lang="en" sz="2700" b="1">
                <a:solidFill>
                  <a:srgbClr val="FF0000"/>
                </a:solidFill>
              </a:rPr>
              <a:t>ₓ</a:t>
            </a:r>
            <a:r>
              <a:rPr lang="en" sz="2700">
                <a:solidFill>
                  <a:srgbClr val="0000FF"/>
                </a:solidFill>
              </a:rPr>
              <a:t>J</a:t>
            </a:r>
            <a:r>
              <a:rPr lang="en" sz="2700"/>
              <a:t> = </a:t>
            </a:r>
            <a:r>
              <a:rPr lang="en" sz="2700">
                <a:solidFill>
                  <a:srgbClr val="9900FF"/>
                </a:solidFill>
              </a:rPr>
              <a:t>(∂</a:t>
            </a:r>
            <a:r>
              <a:rPr lang="en" sz="2700" i="1">
                <a:solidFill>
                  <a:srgbClr val="9900FF"/>
                </a:solidFill>
              </a:rPr>
              <a:t>A</a:t>
            </a:r>
            <a:r>
              <a:rPr lang="en" sz="2700">
                <a:solidFill>
                  <a:srgbClr val="9900FF"/>
                </a:solidFill>
              </a:rPr>
              <a:t>/∂</a:t>
            </a:r>
            <a:r>
              <a:rPr lang="en" sz="2700" b="1">
                <a:solidFill>
                  <a:srgbClr val="9900FF"/>
                </a:solidFill>
              </a:rPr>
              <a:t>x</a:t>
            </a:r>
            <a:r>
              <a:rPr lang="en" sz="2700">
                <a:solidFill>
                  <a:srgbClr val="9900FF"/>
                </a:solidFill>
              </a:rPr>
              <a:t>)ᵀ</a:t>
            </a:r>
            <a:r>
              <a:rPr lang="en" sz="2700"/>
              <a:t> · ∇</a:t>
            </a:r>
            <a:r>
              <a:rPr lang="en" sz="2700" b="1"/>
              <a:t>ᵧ</a:t>
            </a:r>
            <a:r>
              <a:rPr lang="en" sz="2700">
                <a:solidFill>
                  <a:srgbClr val="0000FF"/>
                </a:solidFill>
              </a:rPr>
              <a:t>J</a:t>
            </a:r>
            <a:r>
              <a:rPr lang="en" sz="2700"/>
              <a:t> = </a:t>
            </a:r>
            <a:r>
              <a:rPr lang="en" sz="2720" b="1">
                <a:solidFill>
                  <a:srgbClr val="9900FF"/>
                </a:solidFill>
              </a:rPr>
              <a:t>A(x)</a:t>
            </a:r>
            <a:r>
              <a:rPr lang="en" sz="2700">
                <a:solidFill>
                  <a:srgbClr val="9900FF"/>
                </a:solidFill>
              </a:rPr>
              <a:t>ᵀ</a:t>
            </a:r>
            <a:r>
              <a:rPr lang="en" sz="2700"/>
              <a:t> · ∇</a:t>
            </a:r>
            <a:r>
              <a:rPr lang="en" sz="2700" b="1"/>
              <a:t>ᵧ</a:t>
            </a:r>
            <a:r>
              <a:rPr lang="en" sz="2700">
                <a:solidFill>
                  <a:srgbClr val="0000FF"/>
                </a:solidFill>
              </a:rPr>
              <a:t>J</a:t>
            </a:r>
            <a:r>
              <a:rPr lang="en" sz="2700"/>
              <a:t> </a:t>
            </a:r>
            <a:endParaRPr sz="2720">
              <a:solidFill>
                <a:srgbClr val="4A86E8"/>
              </a:solidFill>
            </a:endParaRPr>
          </a:p>
        </p:txBody>
      </p:sp>
      <p:sp>
        <p:nvSpPr>
          <p:cNvPr id="477" name="Google Shape;477;p59"/>
          <p:cNvSpPr txBox="1"/>
          <p:nvPr/>
        </p:nvSpPr>
        <p:spPr>
          <a:xfrm>
            <a:off x="6257425" y="1982000"/>
            <a:ext cx="12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2"/>
                </a:solidFill>
              </a:rPr>
              <a:t>TRIVIAL</a:t>
            </a:r>
            <a:endParaRPr sz="1800">
              <a:solidFill>
                <a:schemeClr val="dk2"/>
              </a:solidFill>
            </a:endParaRPr>
          </a:p>
        </p:txBody>
      </p:sp>
      <p:sp>
        <p:nvSpPr>
          <p:cNvPr id="478" name="Google Shape;478;p59"/>
          <p:cNvSpPr txBox="1"/>
          <p:nvPr/>
        </p:nvSpPr>
        <p:spPr>
          <a:xfrm>
            <a:off x="5250750" y="2082584"/>
            <a:ext cx="1060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9900FF"/>
                </a:solidFill>
              </a:rPr>
              <a:t>HARD </a:t>
            </a:r>
            <a:endParaRPr sz="1800" dirty="0">
              <a:solidFill>
                <a:srgbClr val="9900FF"/>
              </a:solidFill>
            </a:endParaRPr>
          </a:p>
          <a:p>
            <a:pPr marL="0" lvl="0" indent="0" algn="ctr" rtl="0">
              <a:spcBef>
                <a:spcPts val="0"/>
              </a:spcBef>
              <a:spcAft>
                <a:spcPts val="0"/>
              </a:spcAft>
              <a:buNone/>
            </a:pPr>
            <a:r>
              <a:rPr lang="en" sz="1800" dirty="0">
                <a:solidFill>
                  <a:srgbClr val="9900FF"/>
                </a:solidFill>
              </a:rPr>
              <a:t>TO GET</a:t>
            </a:r>
            <a:endParaRPr sz="1800" dirty="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0"/>
          <p:cNvSpPr txBox="1">
            <a:spLocks noGrp="1"/>
          </p:cNvSpPr>
          <p:nvPr>
            <p:ph type="title"/>
          </p:nvPr>
        </p:nvSpPr>
        <p:spPr>
          <a:xfrm>
            <a:off x="160525" y="0"/>
            <a:ext cx="867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t>AD tool’s modification of source code to generate Adjoint</a:t>
            </a:r>
            <a:endParaRPr sz="2500"/>
          </a:p>
        </p:txBody>
      </p:sp>
      <p:sp>
        <p:nvSpPr>
          <p:cNvPr id="484" name="Google Shape;484;p60"/>
          <p:cNvSpPr txBox="1">
            <a:spLocks noGrp="1"/>
          </p:cNvSpPr>
          <p:nvPr>
            <p:ph type="sldNum" idx="12"/>
          </p:nvPr>
        </p:nvSpPr>
        <p:spPr>
          <a:xfrm>
            <a:off x="8472458" y="4930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485" name="Google Shape;485;p60"/>
          <p:cNvSpPr txBox="1"/>
          <p:nvPr/>
        </p:nvSpPr>
        <p:spPr>
          <a:xfrm>
            <a:off x="0" y="2091375"/>
            <a:ext cx="91440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a:solidFill>
                  <a:schemeClr val="dk1"/>
                </a:solidFill>
              </a:rPr>
              <a:t>| </a:t>
            </a:r>
            <a:r>
              <a:rPr lang="en" sz="2400" b="1">
                <a:solidFill>
                  <a:schemeClr val="dk1"/>
                </a:solidFill>
              </a:rPr>
              <a:t>Fout_ad(i)</a:t>
            </a:r>
            <a:r>
              <a:rPr lang="en" sz="2400">
                <a:solidFill>
                  <a:schemeClr val="dk1"/>
                </a:solidFill>
              </a:rPr>
              <a:t> |</a:t>
            </a:r>
            <a:r>
              <a:rPr lang="en" sz="2400" baseline="-25000">
                <a:solidFill>
                  <a:schemeClr val="dk1"/>
                </a:solidFill>
              </a:rPr>
              <a:t>new</a:t>
            </a:r>
            <a:r>
              <a:rPr lang="en" sz="2400">
                <a:solidFill>
                  <a:schemeClr val="dk1"/>
                </a:solidFill>
              </a:rPr>
              <a:t> = </a:t>
            </a:r>
            <a:r>
              <a:rPr lang="en" sz="2400">
                <a:solidFill>
                  <a:srgbClr val="9900FF"/>
                </a:solidFill>
              </a:rPr>
              <a:t>| 0 </a:t>
            </a:r>
            <a:r>
              <a:rPr lang="en" sz="500">
                <a:solidFill>
                  <a:srgbClr val="9900FF"/>
                </a:solidFill>
              </a:rPr>
              <a:t>                                                                                                                                                                                               </a:t>
            </a:r>
            <a:r>
              <a:rPr lang="en" sz="2400">
                <a:solidFill>
                  <a:srgbClr val="9900FF"/>
                </a:solidFill>
              </a:rPr>
              <a:t>0</a:t>
            </a:r>
            <a:r>
              <a:rPr lang="en" sz="500">
                <a:solidFill>
                  <a:srgbClr val="9900FF"/>
                </a:solidFill>
              </a:rPr>
              <a:t>     </a:t>
            </a:r>
            <a:r>
              <a:rPr lang="en" sz="2400">
                <a:solidFill>
                  <a:srgbClr val="9900FF"/>
                </a:solidFill>
              </a:rPr>
              <a:t>|</a:t>
            </a:r>
            <a:r>
              <a:rPr lang="en" sz="2400">
                <a:solidFill>
                  <a:schemeClr val="dk1"/>
                </a:solidFill>
              </a:rPr>
              <a:t>  | </a:t>
            </a:r>
            <a:r>
              <a:rPr lang="en" sz="2400" b="1">
                <a:solidFill>
                  <a:schemeClr val="dk1"/>
                </a:solidFill>
              </a:rPr>
              <a:t>Fout_ad(i) |</a:t>
            </a:r>
            <a:r>
              <a:rPr lang="en" sz="2400" baseline="-25000">
                <a:solidFill>
                  <a:schemeClr val="dk1"/>
                </a:solidFill>
              </a:rPr>
              <a:t>old</a:t>
            </a:r>
            <a:r>
              <a:rPr lang="en" sz="2400">
                <a:solidFill>
                  <a:schemeClr val="dk1"/>
                </a:solidFill>
              </a:rPr>
              <a:t>  </a:t>
            </a:r>
            <a:endParaRPr sz="2400">
              <a:solidFill>
                <a:schemeClr val="dk1"/>
              </a:solidFill>
            </a:endParaRPr>
          </a:p>
          <a:p>
            <a:pPr marL="0" lvl="0" indent="0" algn="l" rtl="0">
              <a:lnSpc>
                <a:spcPct val="115000"/>
              </a:lnSpc>
              <a:spcBef>
                <a:spcPts val="0"/>
              </a:spcBef>
              <a:spcAft>
                <a:spcPts val="0"/>
              </a:spcAft>
              <a:buNone/>
            </a:pPr>
            <a:r>
              <a:rPr lang="en" sz="2400">
                <a:solidFill>
                  <a:schemeClr val="dk1"/>
                </a:solidFill>
              </a:rPr>
              <a:t>| </a:t>
            </a:r>
            <a:r>
              <a:rPr lang="en" sz="2400" b="1">
                <a:solidFill>
                  <a:schemeClr val="dk1"/>
                </a:solidFill>
              </a:rPr>
              <a:t>T_ad(i)</a:t>
            </a:r>
            <a:r>
              <a:rPr lang="en" sz="2400">
                <a:solidFill>
                  <a:schemeClr val="dk1"/>
                </a:solidFill>
              </a:rPr>
              <a:t>      </a:t>
            </a:r>
            <a:r>
              <a:rPr lang="en" sz="1000">
                <a:solidFill>
                  <a:schemeClr val="dk1"/>
                </a:solidFill>
              </a:rPr>
              <a:t> </a:t>
            </a:r>
            <a:r>
              <a:rPr lang="en" sz="500">
                <a:solidFill>
                  <a:schemeClr val="dk1"/>
                </a:solidFill>
              </a:rPr>
              <a:t> </a:t>
            </a:r>
            <a:r>
              <a:rPr lang="en" sz="2400">
                <a:solidFill>
                  <a:schemeClr val="dk1"/>
                </a:solidFill>
              </a:rPr>
              <a:t>|</a:t>
            </a:r>
            <a:r>
              <a:rPr lang="en" sz="2400" baseline="-25000">
                <a:solidFill>
                  <a:schemeClr val="dk1"/>
                </a:solidFill>
              </a:rPr>
              <a:t>new</a:t>
            </a:r>
            <a:r>
              <a:rPr lang="en" sz="2400">
                <a:solidFill>
                  <a:schemeClr val="dk1"/>
                </a:solidFill>
              </a:rPr>
              <a:t> = </a:t>
            </a:r>
            <a:r>
              <a:rPr lang="en" sz="2400">
                <a:solidFill>
                  <a:srgbClr val="9900FF"/>
                </a:solidFill>
              </a:rPr>
              <a:t>| 4*epsilon*sigma*</a:t>
            </a:r>
            <a:r>
              <a:rPr lang="en" sz="2400" b="1">
                <a:solidFill>
                  <a:srgbClr val="9900FF"/>
                </a:solidFill>
              </a:rPr>
              <a:t>T</a:t>
            </a:r>
            <a:r>
              <a:rPr lang="en" sz="2400" b="1" baseline="-25000">
                <a:solidFill>
                  <a:srgbClr val="FF00FF"/>
                </a:solidFill>
              </a:rPr>
              <a:t>old</a:t>
            </a:r>
            <a:r>
              <a:rPr lang="en" sz="2400" b="1">
                <a:solidFill>
                  <a:srgbClr val="9900FF"/>
                </a:solidFill>
              </a:rPr>
              <a:t>(i)**3</a:t>
            </a:r>
            <a:r>
              <a:rPr lang="en" sz="2400">
                <a:solidFill>
                  <a:srgbClr val="9900FF"/>
                </a:solidFill>
              </a:rPr>
              <a:t>  1 |</a:t>
            </a:r>
            <a:r>
              <a:rPr lang="en" sz="2400">
                <a:solidFill>
                  <a:schemeClr val="dk1"/>
                </a:solidFill>
              </a:rPr>
              <a:t>  </a:t>
            </a:r>
            <a:r>
              <a:rPr lang="en" sz="500">
                <a:solidFill>
                  <a:schemeClr val="dk1"/>
                </a:solidFill>
              </a:rPr>
              <a:t> </a:t>
            </a:r>
            <a:r>
              <a:rPr lang="en" sz="2400">
                <a:solidFill>
                  <a:schemeClr val="dk1"/>
                </a:solidFill>
              </a:rPr>
              <a:t>| </a:t>
            </a:r>
            <a:r>
              <a:rPr lang="en" sz="2400" b="1">
                <a:solidFill>
                  <a:schemeClr val="dk1"/>
                </a:solidFill>
              </a:rPr>
              <a:t>T_ad(i)      </a:t>
            </a:r>
            <a:r>
              <a:rPr lang="en" sz="500" b="1">
                <a:solidFill>
                  <a:schemeClr val="dk1"/>
                </a:solidFill>
              </a:rPr>
              <a:t>  </a:t>
            </a:r>
            <a:r>
              <a:rPr lang="en" sz="2400" b="1">
                <a:solidFill>
                  <a:schemeClr val="dk1"/>
                </a:solidFill>
              </a:rPr>
              <a:t>|</a:t>
            </a:r>
            <a:r>
              <a:rPr lang="en" sz="2400" baseline="-25000">
                <a:solidFill>
                  <a:schemeClr val="dk1"/>
                </a:solidFill>
              </a:rPr>
              <a:t>old</a:t>
            </a:r>
            <a:r>
              <a:rPr lang="en" sz="2400">
                <a:solidFill>
                  <a:schemeClr val="dk1"/>
                </a:solidFill>
              </a:rPr>
              <a:t>       </a:t>
            </a:r>
            <a:r>
              <a:rPr lang="en" sz="500">
                <a:solidFill>
                  <a:schemeClr val="dk1"/>
                </a:solidFill>
              </a:rPr>
              <a:t>  </a:t>
            </a:r>
            <a:endParaRPr sz="2400">
              <a:solidFill>
                <a:schemeClr val="dk1"/>
              </a:solidFill>
            </a:endParaRPr>
          </a:p>
        </p:txBody>
      </p:sp>
      <p:sp>
        <p:nvSpPr>
          <p:cNvPr id="486" name="Google Shape;486;p60"/>
          <p:cNvSpPr txBox="1"/>
          <p:nvPr/>
        </p:nvSpPr>
        <p:spPr>
          <a:xfrm>
            <a:off x="1486950" y="1605625"/>
            <a:ext cx="61101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Matrix form of Adjoint (Transpose of TLM)</a:t>
            </a:r>
            <a:endParaRPr sz="2100" i="1">
              <a:solidFill>
                <a:schemeClr val="dk1"/>
              </a:solidFill>
            </a:endParaRPr>
          </a:p>
        </p:txBody>
      </p:sp>
      <p:sp>
        <p:nvSpPr>
          <p:cNvPr id="487" name="Google Shape;487;p60"/>
          <p:cNvSpPr txBox="1"/>
          <p:nvPr/>
        </p:nvSpPr>
        <p:spPr>
          <a:xfrm>
            <a:off x="311700" y="1101163"/>
            <a:ext cx="4829700" cy="4926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 sz="2000" b="1">
                <a:solidFill>
                  <a:srgbClr val="222222"/>
                </a:solidFill>
                <a:highlight>
                  <a:schemeClr val="lt1"/>
                </a:highlight>
              </a:rPr>
              <a:t>Fout(i)</a:t>
            </a:r>
            <a:r>
              <a:rPr lang="en" sz="2000">
                <a:solidFill>
                  <a:srgbClr val="222222"/>
                </a:solidFill>
                <a:highlight>
                  <a:schemeClr val="lt1"/>
                </a:highlight>
              </a:rPr>
              <a:t> = epsilon*sigma* </a:t>
            </a:r>
            <a:r>
              <a:rPr lang="en" sz="2000" b="1">
                <a:solidFill>
                  <a:srgbClr val="222222"/>
                </a:solidFill>
                <a:highlight>
                  <a:schemeClr val="lt1"/>
                </a:highlight>
              </a:rPr>
              <a:t>T(i)**4</a:t>
            </a:r>
            <a:endParaRPr sz="2000" b="1"/>
          </a:p>
        </p:txBody>
      </p:sp>
      <p:sp>
        <p:nvSpPr>
          <p:cNvPr id="488" name="Google Shape;488;p60"/>
          <p:cNvSpPr txBox="1"/>
          <p:nvPr/>
        </p:nvSpPr>
        <p:spPr>
          <a:xfrm>
            <a:off x="1516950" y="509775"/>
            <a:ext cx="6110100" cy="50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i="1">
                <a:solidFill>
                  <a:schemeClr val="dk1"/>
                </a:solidFill>
              </a:rPr>
              <a:t>Source Code</a:t>
            </a:r>
            <a:endParaRPr sz="2100" i="1">
              <a:solidFill>
                <a:schemeClr val="dk1"/>
              </a:solidFill>
            </a:endParaRPr>
          </a:p>
        </p:txBody>
      </p:sp>
      <p:sp>
        <p:nvSpPr>
          <p:cNvPr id="489" name="Google Shape;489;p60"/>
          <p:cNvSpPr txBox="1">
            <a:spLocks noGrp="1"/>
          </p:cNvSpPr>
          <p:nvPr>
            <p:ph type="body" idx="1"/>
          </p:nvPr>
        </p:nvSpPr>
        <p:spPr>
          <a:xfrm>
            <a:off x="311700" y="3347625"/>
            <a:ext cx="8520600" cy="1902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NOTE:</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You should always read var_ad in your mind as ∂J/∂var (and not as something proportional or equivalent to var itself).</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Always write down the tangent linear model first and then take the transpose to get the adjoint.  </a:t>
            </a:r>
            <a:endParaRPr>
              <a:solidFill>
                <a:schemeClr val="dk1"/>
              </a:solidFill>
            </a:endParaRPr>
          </a:p>
        </p:txBody>
      </p:sp>
      <p:sp>
        <p:nvSpPr>
          <p:cNvPr id="490" name="Google Shape;490;p60"/>
          <p:cNvSpPr txBox="1"/>
          <p:nvPr/>
        </p:nvSpPr>
        <p:spPr>
          <a:xfrm>
            <a:off x="2706000" y="3146450"/>
            <a:ext cx="36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9900FF"/>
                </a:solidFill>
              </a:rPr>
              <a:t>Transpose of TLM matrix i.e. A</a:t>
            </a:r>
            <a:r>
              <a:rPr lang="en" sz="1800" b="1" baseline="30000">
                <a:solidFill>
                  <a:srgbClr val="9900FF"/>
                </a:solidFill>
              </a:rPr>
              <a:t>T</a:t>
            </a:r>
            <a:endParaRPr sz="1800" b="1" baseline="3000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496" name="Google Shape;496;p61"/>
          <p:cNvSpPr txBox="1"/>
          <p:nvPr/>
        </p:nvSpPr>
        <p:spPr>
          <a:xfrm>
            <a:off x="2706000" y="1882350"/>
            <a:ext cx="36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baseline="30000">
              <a:solidFill>
                <a:srgbClr val="9900FF"/>
              </a:solidFill>
            </a:endParaRPr>
          </a:p>
        </p:txBody>
      </p:sp>
      <p:sp>
        <p:nvSpPr>
          <p:cNvPr id="497" name="Google Shape;497;p61"/>
          <p:cNvSpPr txBox="1"/>
          <p:nvPr/>
        </p:nvSpPr>
        <p:spPr>
          <a:xfrm>
            <a:off x="2534700" y="739075"/>
            <a:ext cx="401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LET’S LOOK A BIT MORE CLOSELY</a:t>
            </a:r>
            <a:endParaRPr sz="1800">
              <a:solidFill>
                <a:schemeClr val="dk2"/>
              </a:solidFill>
            </a:endParaRPr>
          </a:p>
        </p:txBody>
      </p:sp>
      <p:sp>
        <p:nvSpPr>
          <p:cNvPr id="498" name="Google Shape;498;p61"/>
          <p:cNvSpPr txBox="1">
            <a:spLocks noGrp="1"/>
          </p:cNvSpPr>
          <p:nvPr>
            <p:ph type="body" idx="1"/>
          </p:nvPr>
        </p:nvSpPr>
        <p:spPr>
          <a:xfrm>
            <a:off x="132600" y="2571750"/>
            <a:ext cx="8878800" cy="186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We know that the adjoint runs reverse in time, so if the do loop in the forward code ran from 1 to N, the adjoint runs from N to 1.</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This means we actually don’t have </a:t>
            </a:r>
            <a:r>
              <a:rPr lang="en" sz="2400" b="1">
                <a:solidFill>
                  <a:srgbClr val="9900FF"/>
                </a:solidFill>
              </a:rPr>
              <a:t>T</a:t>
            </a:r>
            <a:r>
              <a:rPr lang="en" sz="2400" b="1" baseline="-25000">
                <a:solidFill>
                  <a:srgbClr val="FF00FF"/>
                </a:solidFill>
              </a:rPr>
              <a:t>old</a:t>
            </a:r>
            <a:r>
              <a:rPr lang="en" sz="2400" b="1">
                <a:solidFill>
                  <a:srgbClr val="9900FF"/>
                </a:solidFill>
              </a:rPr>
              <a:t>(i)</a:t>
            </a:r>
            <a:r>
              <a:rPr lang="en" sz="2400" b="1">
                <a:solidFill>
                  <a:schemeClr val="dk1"/>
                </a:solidFill>
              </a:rPr>
              <a: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We need to store it when we are running the forward code then and then retrieve it for use here (Tapenade). Or we have to compute it somehow (TAF).</a:t>
            </a:r>
            <a:endParaRPr>
              <a:solidFill>
                <a:schemeClr val="dk1"/>
              </a:solidFill>
            </a:endParaRPr>
          </a:p>
        </p:txBody>
      </p:sp>
      <p:sp>
        <p:nvSpPr>
          <p:cNvPr id="499" name="Google Shape;499;p61"/>
          <p:cNvSpPr txBox="1"/>
          <p:nvPr/>
        </p:nvSpPr>
        <p:spPr>
          <a:xfrm>
            <a:off x="0" y="1200775"/>
            <a:ext cx="91440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a:solidFill>
                  <a:schemeClr val="dk1"/>
                </a:solidFill>
              </a:rPr>
              <a:t>| </a:t>
            </a:r>
            <a:r>
              <a:rPr lang="en" sz="2400" b="1">
                <a:solidFill>
                  <a:schemeClr val="dk1"/>
                </a:solidFill>
              </a:rPr>
              <a:t>Fout_ad(i)</a:t>
            </a:r>
            <a:r>
              <a:rPr lang="en" sz="2400">
                <a:solidFill>
                  <a:schemeClr val="dk1"/>
                </a:solidFill>
              </a:rPr>
              <a:t> |</a:t>
            </a:r>
            <a:r>
              <a:rPr lang="en" sz="2400" baseline="-25000">
                <a:solidFill>
                  <a:schemeClr val="dk1"/>
                </a:solidFill>
              </a:rPr>
              <a:t>new</a:t>
            </a:r>
            <a:r>
              <a:rPr lang="en" sz="2400">
                <a:solidFill>
                  <a:schemeClr val="dk1"/>
                </a:solidFill>
              </a:rPr>
              <a:t> = </a:t>
            </a:r>
            <a:r>
              <a:rPr lang="en" sz="2400">
                <a:solidFill>
                  <a:srgbClr val="9900FF"/>
                </a:solidFill>
              </a:rPr>
              <a:t>| 0 </a:t>
            </a:r>
            <a:r>
              <a:rPr lang="en" sz="500">
                <a:solidFill>
                  <a:srgbClr val="9900FF"/>
                </a:solidFill>
              </a:rPr>
              <a:t>                                                                                                                                                                                               </a:t>
            </a:r>
            <a:r>
              <a:rPr lang="en" sz="2400">
                <a:solidFill>
                  <a:srgbClr val="9900FF"/>
                </a:solidFill>
              </a:rPr>
              <a:t>0</a:t>
            </a:r>
            <a:r>
              <a:rPr lang="en" sz="500">
                <a:solidFill>
                  <a:srgbClr val="9900FF"/>
                </a:solidFill>
              </a:rPr>
              <a:t>     </a:t>
            </a:r>
            <a:r>
              <a:rPr lang="en" sz="2400">
                <a:solidFill>
                  <a:srgbClr val="9900FF"/>
                </a:solidFill>
              </a:rPr>
              <a:t>|</a:t>
            </a:r>
            <a:r>
              <a:rPr lang="en" sz="2400">
                <a:solidFill>
                  <a:schemeClr val="dk1"/>
                </a:solidFill>
              </a:rPr>
              <a:t>  | </a:t>
            </a:r>
            <a:r>
              <a:rPr lang="en" sz="2400" b="1">
                <a:solidFill>
                  <a:schemeClr val="dk1"/>
                </a:solidFill>
              </a:rPr>
              <a:t>Fout_ad(i) |</a:t>
            </a:r>
            <a:r>
              <a:rPr lang="en" sz="2400" baseline="-25000">
                <a:solidFill>
                  <a:schemeClr val="dk1"/>
                </a:solidFill>
              </a:rPr>
              <a:t>old</a:t>
            </a:r>
            <a:r>
              <a:rPr lang="en" sz="2400">
                <a:solidFill>
                  <a:schemeClr val="dk1"/>
                </a:solidFill>
              </a:rPr>
              <a:t>  </a:t>
            </a:r>
            <a:endParaRPr sz="2400">
              <a:solidFill>
                <a:schemeClr val="dk1"/>
              </a:solidFill>
            </a:endParaRPr>
          </a:p>
          <a:p>
            <a:pPr marL="0" lvl="0" indent="0" algn="l" rtl="0">
              <a:lnSpc>
                <a:spcPct val="115000"/>
              </a:lnSpc>
              <a:spcBef>
                <a:spcPts val="0"/>
              </a:spcBef>
              <a:spcAft>
                <a:spcPts val="0"/>
              </a:spcAft>
              <a:buNone/>
            </a:pPr>
            <a:r>
              <a:rPr lang="en" sz="2400">
                <a:solidFill>
                  <a:schemeClr val="dk1"/>
                </a:solidFill>
              </a:rPr>
              <a:t>| </a:t>
            </a:r>
            <a:r>
              <a:rPr lang="en" sz="2400" b="1">
                <a:solidFill>
                  <a:schemeClr val="dk1"/>
                </a:solidFill>
              </a:rPr>
              <a:t>T_ad(i)</a:t>
            </a:r>
            <a:r>
              <a:rPr lang="en" sz="2400">
                <a:solidFill>
                  <a:schemeClr val="dk1"/>
                </a:solidFill>
              </a:rPr>
              <a:t>      </a:t>
            </a:r>
            <a:r>
              <a:rPr lang="en" sz="1000">
                <a:solidFill>
                  <a:schemeClr val="dk1"/>
                </a:solidFill>
              </a:rPr>
              <a:t> </a:t>
            </a:r>
            <a:r>
              <a:rPr lang="en" sz="500">
                <a:solidFill>
                  <a:schemeClr val="dk1"/>
                </a:solidFill>
              </a:rPr>
              <a:t> </a:t>
            </a:r>
            <a:r>
              <a:rPr lang="en" sz="2400">
                <a:solidFill>
                  <a:schemeClr val="dk1"/>
                </a:solidFill>
              </a:rPr>
              <a:t>|</a:t>
            </a:r>
            <a:r>
              <a:rPr lang="en" sz="2400" baseline="-25000">
                <a:solidFill>
                  <a:schemeClr val="dk1"/>
                </a:solidFill>
              </a:rPr>
              <a:t>new</a:t>
            </a:r>
            <a:r>
              <a:rPr lang="en" sz="2400">
                <a:solidFill>
                  <a:schemeClr val="dk1"/>
                </a:solidFill>
              </a:rPr>
              <a:t> = </a:t>
            </a:r>
            <a:r>
              <a:rPr lang="en" sz="2400">
                <a:solidFill>
                  <a:srgbClr val="9900FF"/>
                </a:solidFill>
              </a:rPr>
              <a:t>| 4*epsilon*sigma*</a:t>
            </a:r>
            <a:r>
              <a:rPr lang="en" sz="2400" b="1">
                <a:solidFill>
                  <a:srgbClr val="9900FF"/>
                </a:solidFill>
              </a:rPr>
              <a:t>T</a:t>
            </a:r>
            <a:r>
              <a:rPr lang="en" sz="2400" b="1" baseline="-25000">
                <a:solidFill>
                  <a:srgbClr val="FF00FF"/>
                </a:solidFill>
              </a:rPr>
              <a:t>old</a:t>
            </a:r>
            <a:r>
              <a:rPr lang="en" sz="2400" b="1">
                <a:solidFill>
                  <a:srgbClr val="9900FF"/>
                </a:solidFill>
              </a:rPr>
              <a:t>(i)**3</a:t>
            </a:r>
            <a:r>
              <a:rPr lang="en" sz="2400">
                <a:solidFill>
                  <a:srgbClr val="9900FF"/>
                </a:solidFill>
              </a:rPr>
              <a:t>  1 |</a:t>
            </a:r>
            <a:r>
              <a:rPr lang="en" sz="2400">
                <a:solidFill>
                  <a:schemeClr val="dk1"/>
                </a:solidFill>
              </a:rPr>
              <a:t>  </a:t>
            </a:r>
            <a:r>
              <a:rPr lang="en" sz="500">
                <a:solidFill>
                  <a:schemeClr val="dk1"/>
                </a:solidFill>
              </a:rPr>
              <a:t> </a:t>
            </a:r>
            <a:r>
              <a:rPr lang="en" sz="2400">
                <a:solidFill>
                  <a:schemeClr val="dk1"/>
                </a:solidFill>
              </a:rPr>
              <a:t>| </a:t>
            </a:r>
            <a:r>
              <a:rPr lang="en" sz="2400" b="1">
                <a:solidFill>
                  <a:schemeClr val="dk1"/>
                </a:solidFill>
              </a:rPr>
              <a:t>T_ad(i)      </a:t>
            </a:r>
            <a:r>
              <a:rPr lang="en" sz="500" b="1">
                <a:solidFill>
                  <a:schemeClr val="dk1"/>
                </a:solidFill>
              </a:rPr>
              <a:t>  </a:t>
            </a:r>
            <a:r>
              <a:rPr lang="en" sz="2400" b="1">
                <a:solidFill>
                  <a:schemeClr val="dk1"/>
                </a:solidFill>
              </a:rPr>
              <a:t>|</a:t>
            </a:r>
            <a:r>
              <a:rPr lang="en" sz="2400" baseline="-25000">
                <a:solidFill>
                  <a:schemeClr val="dk1"/>
                </a:solidFill>
              </a:rPr>
              <a:t>old</a:t>
            </a:r>
            <a:r>
              <a:rPr lang="en" sz="2400">
                <a:solidFill>
                  <a:schemeClr val="dk1"/>
                </a:solidFill>
              </a:rPr>
              <a:t>       </a:t>
            </a:r>
            <a:r>
              <a:rPr lang="en" sz="500">
                <a:solidFill>
                  <a:schemeClr val="dk1"/>
                </a:solidFill>
              </a:rPr>
              <a:t>  </a:t>
            </a:r>
            <a:endParaRPr sz="2400">
              <a:solidFill>
                <a:schemeClr val="dk1"/>
              </a:solidFill>
            </a:endParaRPr>
          </a:p>
        </p:txBody>
      </p:sp>
      <p:sp>
        <p:nvSpPr>
          <p:cNvPr id="500" name="Google Shape;500;p61"/>
          <p:cNvSpPr txBox="1">
            <a:spLocks noGrp="1"/>
          </p:cNvSpPr>
          <p:nvPr>
            <p:ph type="title"/>
          </p:nvPr>
        </p:nvSpPr>
        <p:spPr>
          <a:xfrm>
            <a:off x="160525" y="0"/>
            <a:ext cx="867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t>AD tool’s modification of source code to generate Adjoint</a:t>
            </a:r>
            <a:endParaRPr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Non-Linear Forward Model</a:t>
            </a:r>
            <a:endParaRPr b="1"/>
          </a:p>
        </p:txBody>
      </p:sp>
      <p:sp>
        <p:nvSpPr>
          <p:cNvPr id="84" name="Google Shape;84;p17"/>
          <p:cNvSpPr txBox="1">
            <a:spLocks noGrp="1"/>
          </p:cNvSpPr>
          <p:nvPr>
            <p:ph type="body" idx="1"/>
          </p:nvPr>
        </p:nvSpPr>
        <p:spPr>
          <a:xfrm>
            <a:off x="311700" y="768825"/>
            <a:ext cx="8520600" cy="1308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accent2"/>
                </a:solidFill>
              </a:rPr>
              <a:t>This is the model we are working with. It could be an ocean model like the MITgcm or an ice sheet model like SICOPOLIS or ISSM.</a:t>
            </a:r>
            <a:endParaRPr>
              <a:solidFill>
                <a:schemeClr val="accent2"/>
              </a:solidFill>
            </a:endParaRPr>
          </a:p>
          <a:p>
            <a:pPr marL="0" lvl="0" indent="0" algn="l" rtl="0">
              <a:spcBef>
                <a:spcPts val="1200"/>
              </a:spcBef>
              <a:spcAft>
                <a:spcPts val="1200"/>
              </a:spcAft>
              <a:buNone/>
            </a:pPr>
            <a:r>
              <a:rPr lang="en">
                <a:solidFill>
                  <a:schemeClr val="accent2"/>
                </a:solidFill>
              </a:rPr>
              <a:t>In a general sense, the model can be expressed as a non-linear function.</a:t>
            </a:r>
            <a:endParaRPr>
              <a:solidFill>
                <a:schemeClr val="accent2"/>
              </a:solidFill>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86" name="Google Shape;86;p17"/>
          <p:cNvSpPr txBox="1">
            <a:spLocks noGrp="1"/>
          </p:cNvSpPr>
          <p:nvPr>
            <p:ph type="title"/>
          </p:nvPr>
        </p:nvSpPr>
        <p:spPr>
          <a:xfrm>
            <a:off x="2832450" y="1836925"/>
            <a:ext cx="34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b="1"/>
              <a:t>(</a:t>
            </a:r>
            <a:r>
              <a:rPr lang="en" sz="2720" b="1">
                <a:solidFill>
                  <a:srgbClr val="FF0000"/>
                </a:solidFill>
              </a:rPr>
              <a:t>x</a:t>
            </a:r>
            <a:r>
              <a:rPr lang="en" sz="2720" b="1"/>
              <a:t>) </a:t>
            </a:r>
            <a:endParaRPr sz="2720" b="1"/>
          </a:p>
          <a:p>
            <a:pPr marL="0" lvl="0" indent="0" algn="ctr" rtl="0">
              <a:spcBef>
                <a:spcPts val="0"/>
              </a:spcBef>
              <a:spcAft>
                <a:spcPts val="0"/>
              </a:spcAft>
              <a:buSzPts val="990"/>
              <a:buNone/>
            </a:pPr>
            <a:r>
              <a:rPr lang="en" sz="2720">
                <a:solidFill>
                  <a:srgbClr val="0000FF"/>
                </a:solidFill>
              </a:rPr>
              <a:t>J</a:t>
            </a:r>
            <a:r>
              <a:rPr lang="en" sz="2720" b="1"/>
              <a:t> = </a:t>
            </a:r>
            <a:r>
              <a:rPr lang="en" sz="2720" i="1"/>
              <a:t>f</a:t>
            </a:r>
            <a:r>
              <a:rPr lang="en" sz="2720" b="1"/>
              <a:t>(y)</a:t>
            </a:r>
            <a:endParaRPr sz="2720" b="1"/>
          </a:p>
        </p:txBody>
      </p:sp>
      <p:sp>
        <p:nvSpPr>
          <p:cNvPr id="87" name="Google Shape;87;p17"/>
          <p:cNvSpPr txBox="1">
            <a:spLocks noGrp="1"/>
          </p:cNvSpPr>
          <p:nvPr>
            <p:ph type="body" idx="1"/>
          </p:nvPr>
        </p:nvSpPr>
        <p:spPr>
          <a:xfrm>
            <a:off x="311700" y="2784100"/>
            <a:ext cx="8520600" cy="2272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solidFill>
                  <a:srgbClr val="FF0000"/>
                </a:solidFill>
              </a:rPr>
              <a:t>x</a:t>
            </a:r>
            <a:r>
              <a:rPr lang="en" b="1">
                <a:solidFill>
                  <a:schemeClr val="accent2"/>
                </a:solidFill>
              </a:rPr>
              <a:t> </a:t>
            </a:r>
            <a:r>
              <a:rPr lang="en">
                <a:solidFill>
                  <a:schemeClr val="accent2"/>
                </a:solidFill>
              </a:rPr>
              <a:t>is a (</a:t>
            </a:r>
            <a:r>
              <a:rPr lang="en">
                <a:solidFill>
                  <a:srgbClr val="FF0000"/>
                </a:solidFill>
              </a:rPr>
              <a:t>uncertain</a:t>
            </a:r>
            <a:r>
              <a:rPr lang="en">
                <a:solidFill>
                  <a:schemeClr val="accent2"/>
                </a:solidFill>
              </a:rPr>
              <a:t>) vector of “controls” (initial / boundary conditions, model parameters)</a:t>
            </a:r>
            <a:endParaRPr>
              <a:solidFill>
                <a:schemeClr val="accent2"/>
              </a:solidFill>
            </a:endParaRPr>
          </a:p>
          <a:p>
            <a:pPr marL="457200" lvl="0" indent="-342900" algn="l" rtl="0">
              <a:spcBef>
                <a:spcPts val="0"/>
              </a:spcBef>
              <a:spcAft>
                <a:spcPts val="0"/>
              </a:spcAft>
              <a:buClr>
                <a:srgbClr val="000000"/>
              </a:buClr>
              <a:buSzPts val="1800"/>
              <a:buChar char="●"/>
            </a:pPr>
            <a:r>
              <a:rPr lang="en" i="1">
                <a:solidFill>
                  <a:srgbClr val="000000"/>
                </a:solidFill>
              </a:rPr>
              <a:t>A </a:t>
            </a:r>
            <a:r>
              <a:rPr lang="en">
                <a:solidFill>
                  <a:srgbClr val="000000"/>
                </a:solidFill>
              </a:rPr>
              <a:t>is a non-linear model (time-stepping ocean / ice-sheet model)</a:t>
            </a:r>
            <a:endParaRPr>
              <a:solidFill>
                <a:srgbClr val="000000"/>
              </a:solidFill>
            </a:endParaRPr>
          </a:p>
          <a:p>
            <a:pPr marL="457200" lvl="0" indent="-342900" algn="l" rtl="0">
              <a:spcBef>
                <a:spcPts val="0"/>
              </a:spcBef>
              <a:spcAft>
                <a:spcPts val="0"/>
              </a:spcAft>
              <a:buClr>
                <a:srgbClr val="000000"/>
              </a:buClr>
              <a:buSzPts val="1800"/>
              <a:buChar char="●"/>
            </a:pPr>
            <a:r>
              <a:rPr lang="en" b="1">
                <a:solidFill>
                  <a:srgbClr val="000000"/>
                </a:solidFill>
              </a:rPr>
              <a:t>y </a:t>
            </a:r>
            <a:r>
              <a:rPr lang="en">
                <a:solidFill>
                  <a:srgbClr val="000000"/>
                </a:solidFill>
              </a:rPr>
              <a:t>is the final model state</a:t>
            </a:r>
            <a:endParaRPr>
              <a:solidFill>
                <a:srgbClr val="000000"/>
              </a:solidFill>
            </a:endParaRPr>
          </a:p>
          <a:p>
            <a:pPr marL="457200" lvl="0" indent="-342900" algn="l" rtl="0">
              <a:spcBef>
                <a:spcPts val="0"/>
              </a:spcBef>
              <a:spcAft>
                <a:spcPts val="0"/>
              </a:spcAft>
              <a:buSzPts val="1800"/>
              <a:buChar char="●"/>
            </a:pPr>
            <a:r>
              <a:rPr lang="en">
                <a:solidFill>
                  <a:srgbClr val="0000FF"/>
                </a:solidFill>
              </a:rPr>
              <a:t>J</a:t>
            </a:r>
            <a:r>
              <a:rPr lang="en" b="1">
                <a:solidFill>
                  <a:schemeClr val="accent2"/>
                </a:solidFill>
              </a:rPr>
              <a:t> </a:t>
            </a:r>
            <a:r>
              <a:rPr lang="en">
                <a:solidFill>
                  <a:schemeClr val="accent2"/>
                </a:solidFill>
              </a:rPr>
              <a:t>is a scalar </a:t>
            </a:r>
            <a:r>
              <a:rPr lang="en" b="1">
                <a:solidFill>
                  <a:srgbClr val="0000FF"/>
                </a:solidFill>
              </a:rPr>
              <a:t>quantity of interest (QoI)</a:t>
            </a:r>
            <a:r>
              <a:rPr lang="en">
                <a:solidFill>
                  <a:schemeClr val="accent2"/>
                </a:solidFill>
              </a:rPr>
              <a:t>, could be some model-data misfit, could be something like projected sea level rise, or transport quantities like the AMOC. It is a function of the final state </a:t>
            </a:r>
            <a:r>
              <a:rPr lang="en" b="1">
                <a:solidFill>
                  <a:schemeClr val="dk1"/>
                </a:solidFill>
              </a:rPr>
              <a:t>y</a:t>
            </a:r>
            <a:r>
              <a:rPr lang="en">
                <a:solidFill>
                  <a:schemeClr val="dk1"/>
                </a:solidFill>
              </a:rPr>
              <a:t>.</a:t>
            </a:r>
            <a:endParaRPr i="1">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506" name="Google Shape;506;p62"/>
          <p:cNvSpPr txBox="1"/>
          <p:nvPr/>
        </p:nvSpPr>
        <p:spPr>
          <a:xfrm>
            <a:off x="3791550" y="1502250"/>
            <a:ext cx="5229600" cy="37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lt1"/>
                </a:highlight>
              </a:rPr>
              <a:t>Do t = 1, T</a:t>
            </a:r>
            <a:endParaRPr sz="1200" b="1" dirty="0">
              <a:solidFill>
                <a:srgbClr val="222222"/>
              </a:solidFill>
              <a:highlight>
                <a:schemeClr val="accent5"/>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   Do </a:t>
            </a:r>
            <a:r>
              <a:rPr lang="en" sz="1200" b="1" dirty="0" err="1">
                <a:solidFill>
                  <a:srgbClr val="222222"/>
                </a:solidFill>
                <a:highlight>
                  <a:schemeClr val="lt1"/>
                </a:highlight>
              </a:rPr>
              <a:t>i</a:t>
            </a:r>
            <a:r>
              <a:rPr lang="en" sz="1200" b="1" dirty="0">
                <a:solidFill>
                  <a:srgbClr val="222222"/>
                </a:solidFill>
                <a:highlight>
                  <a:schemeClr val="lt1"/>
                </a:highlight>
              </a:rPr>
              <a:t> = 1, N</a:t>
            </a:r>
            <a:endParaRPr sz="1200" b="1" dirty="0">
              <a:solidFill>
                <a:srgbClr val="2222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accent5"/>
                </a:highlight>
              </a:rPr>
              <a:t>           … BEFORE …</a:t>
            </a:r>
            <a:endParaRPr sz="1200" b="1" dirty="0">
              <a:solidFill>
                <a:srgbClr val="222222"/>
              </a:solidFill>
              <a:highlight>
                <a:schemeClr val="lt1"/>
              </a:highlight>
            </a:endParaRPr>
          </a:p>
          <a:p>
            <a:pPr marL="0" lvl="0" indent="457200" algn="l" rtl="0">
              <a:lnSpc>
                <a:spcPct val="115000"/>
              </a:lnSpc>
              <a:spcBef>
                <a:spcPts val="0"/>
              </a:spcBef>
              <a:spcAft>
                <a:spcPts val="0"/>
              </a:spcAft>
              <a:buNone/>
            </a:pPr>
            <a:r>
              <a:rPr lang="en" sz="1200" b="1" dirty="0">
                <a:solidFill>
                  <a:srgbClr val="222222"/>
                </a:solidFill>
                <a:highlight>
                  <a:schemeClr val="lt1"/>
                </a:highlight>
              </a:rPr>
              <a:t>Fout(</a:t>
            </a:r>
            <a:r>
              <a:rPr lang="en" sz="1200" b="1" dirty="0" err="1">
                <a:solidFill>
                  <a:srgbClr val="222222"/>
                </a:solidFill>
                <a:highlight>
                  <a:schemeClr val="lt1"/>
                </a:highlight>
              </a:rPr>
              <a:t>i</a:t>
            </a:r>
            <a:r>
              <a:rPr lang="en" sz="1200" b="1" dirty="0">
                <a:solidFill>
                  <a:srgbClr val="222222"/>
                </a:solidFill>
                <a:highlight>
                  <a:schemeClr val="lt1"/>
                </a:highlight>
              </a:rPr>
              <a:t>)</a:t>
            </a:r>
            <a:r>
              <a:rPr lang="en" sz="1200" dirty="0">
                <a:solidFill>
                  <a:srgbClr val="222222"/>
                </a:solidFill>
                <a:highlight>
                  <a:schemeClr val="lt1"/>
                </a:highlight>
              </a:rPr>
              <a:t> = epsilon*sigma* </a:t>
            </a:r>
            <a:r>
              <a:rPr lang="en" sz="1200" b="1" dirty="0">
                <a:solidFill>
                  <a:srgbClr val="222222"/>
                </a:solidFill>
                <a:highlight>
                  <a:schemeClr val="lt1"/>
                </a:highlight>
              </a:rPr>
              <a:t>T(</a:t>
            </a:r>
            <a:r>
              <a:rPr lang="en" sz="1200" b="1" dirty="0" err="1">
                <a:solidFill>
                  <a:srgbClr val="222222"/>
                </a:solidFill>
                <a:highlight>
                  <a:schemeClr val="lt1"/>
                </a:highlight>
              </a:rPr>
              <a:t>i</a:t>
            </a:r>
            <a:r>
              <a:rPr lang="en" sz="1200" b="1" dirty="0">
                <a:solidFill>
                  <a:srgbClr val="222222"/>
                </a:solidFill>
                <a:highlight>
                  <a:schemeClr val="lt1"/>
                </a:highlight>
              </a:rPr>
              <a:t>)**4</a:t>
            </a:r>
            <a:endParaRPr sz="1200" b="1" dirty="0">
              <a:solidFill>
                <a:srgbClr val="222222"/>
              </a:solidFill>
              <a:highlight>
                <a:schemeClr val="lt1"/>
              </a:highlight>
            </a:endParaRPr>
          </a:p>
          <a:p>
            <a:pPr marL="0" lvl="0" indent="0" algn="l" rtl="0">
              <a:lnSpc>
                <a:spcPct val="115000"/>
              </a:lnSpc>
              <a:spcBef>
                <a:spcPts val="0"/>
              </a:spcBef>
              <a:spcAft>
                <a:spcPts val="0"/>
              </a:spcAft>
              <a:buNone/>
            </a:pPr>
            <a:r>
              <a:rPr lang="en" sz="1200" b="1" dirty="0">
                <a:solidFill>
                  <a:srgbClr val="222222"/>
                </a:solidFill>
                <a:highlight>
                  <a:srgbClr val="00FF00"/>
                </a:highlight>
              </a:rPr>
              <a:t>          STORE(T(</a:t>
            </a:r>
            <a:r>
              <a:rPr lang="en" sz="1200" b="1" dirty="0" err="1">
                <a:solidFill>
                  <a:srgbClr val="222222"/>
                </a:solidFill>
                <a:highlight>
                  <a:srgbClr val="00FF00"/>
                </a:highlight>
              </a:rPr>
              <a:t>i</a:t>
            </a:r>
            <a:r>
              <a:rPr lang="en" sz="1200" b="1" dirty="0">
                <a:solidFill>
                  <a:srgbClr val="222222"/>
                </a:solidFill>
                <a:highlight>
                  <a:srgbClr val="00FF00"/>
                </a:highlight>
              </a:rPr>
              <a:t>)) # save </a:t>
            </a:r>
            <a:r>
              <a:rPr lang="en" sz="1200" b="1" dirty="0" err="1">
                <a:solidFill>
                  <a:srgbClr val="222222"/>
                </a:solidFill>
                <a:highlight>
                  <a:srgbClr val="00FF00"/>
                </a:highlight>
              </a:rPr>
              <a:t>T_old</a:t>
            </a:r>
            <a:endParaRPr sz="1200" b="1" dirty="0">
              <a:solidFill>
                <a:srgbClr val="222222"/>
              </a:solidFill>
              <a:highlight>
                <a:srgbClr val="00FF00"/>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accent3"/>
                </a:highlight>
              </a:rPr>
              <a:t>          … AFTER  (T updated)…</a:t>
            </a:r>
            <a:endParaRPr sz="1200" b="1" dirty="0">
              <a:solidFill>
                <a:srgbClr val="222222"/>
              </a:solidFill>
              <a:highlight>
                <a:srgbClr val="00FF00"/>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lt1"/>
                </a:highlight>
              </a:rPr>
              <a:t>   End do</a:t>
            </a:r>
            <a:endParaRPr sz="1200" b="1" dirty="0">
              <a:solidFill>
                <a:srgbClr val="222222"/>
              </a:solidFill>
              <a:highlight>
                <a:schemeClr val="accent3"/>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lt1"/>
                </a:highlight>
              </a:rPr>
              <a:t>End do</a:t>
            </a:r>
            <a:endParaRPr sz="1200" b="1" dirty="0">
              <a:solidFill>
                <a:srgbClr val="222222"/>
              </a:solidFill>
              <a:highlight>
                <a:schemeClr val="lt1"/>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Do t = T, 1, -1</a:t>
            </a:r>
            <a:endParaRPr sz="1200" b="1" dirty="0">
              <a:solidFill>
                <a:srgbClr val="222222"/>
              </a:solidFill>
              <a:highlight>
                <a:schemeClr val="accent3"/>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   Do </a:t>
            </a:r>
            <a:r>
              <a:rPr lang="en" sz="1200" b="1" dirty="0" err="1">
                <a:solidFill>
                  <a:srgbClr val="222222"/>
                </a:solidFill>
                <a:highlight>
                  <a:schemeClr val="lt1"/>
                </a:highlight>
              </a:rPr>
              <a:t>i</a:t>
            </a:r>
            <a:r>
              <a:rPr lang="en" sz="1200" b="1" dirty="0">
                <a:solidFill>
                  <a:srgbClr val="222222"/>
                </a:solidFill>
                <a:highlight>
                  <a:schemeClr val="lt1"/>
                </a:highlight>
              </a:rPr>
              <a:t> = N, 1, -1</a:t>
            </a:r>
            <a:endParaRPr sz="1200" b="1" dirty="0">
              <a:solidFill>
                <a:srgbClr val="2222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accent3"/>
                </a:highlight>
              </a:rPr>
              <a:t>           … AFTER_AD (</a:t>
            </a:r>
            <a:r>
              <a:rPr lang="en" sz="1200" b="1" dirty="0" err="1">
                <a:solidFill>
                  <a:srgbClr val="222222"/>
                </a:solidFill>
                <a:highlight>
                  <a:schemeClr val="accent3"/>
                </a:highlight>
              </a:rPr>
              <a:t>T_new</a:t>
            </a:r>
            <a:r>
              <a:rPr lang="en" sz="1200" b="1" dirty="0">
                <a:solidFill>
                  <a:srgbClr val="222222"/>
                </a:solidFill>
                <a:highlight>
                  <a:schemeClr val="accent3"/>
                </a:highlight>
              </a:rPr>
              <a:t> is available but we need </a:t>
            </a:r>
            <a:r>
              <a:rPr lang="en" sz="1200" b="1" dirty="0" err="1">
                <a:solidFill>
                  <a:srgbClr val="222222"/>
                </a:solidFill>
                <a:highlight>
                  <a:schemeClr val="accent3"/>
                </a:highlight>
              </a:rPr>
              <a:t>T_old</a:t>
            </a:r>
            <a:r>
              <a:rPr lang="en" sz="1200" b="1" dirty="0">
                <a:solidFill>
                  <a:srgbClr val="222222"/>
                </a:solidFill>
                <a:highlight>
                  <a:schemeClr val="accent3"/>
                </a:highlight>
              </a:rPr>
              <a:t>) …</a:t>
            </a:r>
            <a:endParaRPr sz="1200" b="1" dirty="0">
              <a:solidFill>
                <a:srgbClr val="222222"/>
              </a:solidFill>
              <a:highlight>
                <a:schemeClr val="lt1"/>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	</a:t>
            </a:r>
            <a:r>
              <a:rPr lang="en" sz="1200" b="1" dirty="0">
                <a:solidFill>
                  <a:srgbClr val="222222"/>
                </a:solidFill>
                <a:highlight>
                  <a:srgbClr val="00FF00"/>
                </a:highlight>
              </a:rPr>
              <a:t>RETRIEVE(T(</a:t>
            </a:r>
            <a:r>
              <a:rPr lang="en" sz="1200" b="1" dirty="0" err="1">
                <a:solidFill>
                  <a:srgbClr val="222222"/>
                </a:solidFill>
                <a:highlight>
                  <a:srgbClr val="00FF00"/>
                </a:highlight>
              </a:rPr>
              <a:t>i</a:t>
            </a:r>
            <a:r>
              <a:rPr lang="en" sz="1200" b="1" dirty="0">
                <a:solidFill>
                  <a:srgbClr val="222222"/>
                </a:solidFill>
                <a:highlight>
                  <a:srgbClr val="00FF00"/>
                </a:highlight>
              </a:rPr>
              <a:t>)) # get </a:t>
            </a:r>
            <a:r>
              <a:rPr lang="en" sz="1200" b="1" dirty="0" err="1">
                <a:solidFill>
                  <a:srgbClr val="222222"/>
                </a:solidFill>
                <a:highlight>
                  <a:srgbClr val="00FF00"/>
                </a:highlight>
              </a:rPr>
              <a:t>T_old</a:t>
            </a:r>
            <a:endParaRPr sz="1200" b="1" dirty="0">
              <a:solidFill>
                <a:srgbClr val="222222"/>
              </a:solidFill>
              <a:highlight>
                <a:srgbClr val="00FF00"/>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	</a:t>
            </a:r>
            <a:r>
              <a:rPr lang="en" sz="1200" b="1" dirty="0" err="1">
                <a:solidFill>
                  <a:srgbClr val="222222"/>
                </a:solidFill>
                <a:highlight>
                  <a:schemeClr val="lt1"/>
                </a:highlight>
              </a:rPr>
              <a:t>T_ad</a:t>
            </a:r>
            <a:r>
              <a:rPr lang="en" sz="1200" b="1" dirty="0">
                <a:solidFill>
                  <a:srgbClr val="222222"/>
                </a:solidFill>
                <a:highlight>
                  <a:schemeClr val="lt1"/>
                </a:highlight>
              </a:rPr>
              <a:t>(</a:t>
            </a:r>
            <a:r>
              <a:rPr lang="en" sz="1200" b="1" dirty="0" err="1">
                <a:solidFill>
                  <a:srgbClr val="222222"/>
                </a:solidFill>
                <a:highlight>
                  <a:schemeClr val="lt1"/>
                </a:highlight>
              </a:rPr>
              <a:t>i</a:t>
            </a:r>
            <a:r>
              <a:rPr lang="en" sz="1200" b="1" dirty="0">
                <a:solidFill>
                  <a:srgbClr val="222222"/>
                </a:solidFill>
                <a:highlight>
                  <a:schemeClr val="lt1"/>
                </a:highlight>
              </a:rPr>
              <a:t>) </a:t>
            </a:r>
            <a:r>
              <a:rPr lang="en" sz="1200" dirty="0">
                <a:solidFill>
                  <a:srgbClr val="222222"/>
                </a:solidFill>
                <a:highlight>
                  <a:schemeClr val="lt1"/>
                </a:highlight>
              </a:rPr>
              <a:t>= </a:t>
            </a:r>
            <a:r>
              <a:rPr lang="en" sz="1200" dirty="0">
                <a:solidFill>
                  <a:srgbClr val="9900FF"/>
                </a:solidFill>
                <a:highlight>
                  <a:schemeClr val="lt1"/>
                </a:highlight>
              </a:rPr>
              <a:t>1</a:t>
            </a:r>
            <a:r>
              <a:rPr lang="en" sz="1200" dirty="0">
                <a:solidFill>
                  <a:srgbClr val="222222"/>
                </a:solidFill>
                <a:highlight>
                  <a:schemeClr val="lt1"/>
                </a:highlight>
              </a:rPr>
              <a:t>*</a:t>
            </a:r>
            <a:r>
              <a:rPr lang="en" sz="1200" b="1" dirty="0" err="1">
                <a:solidFill>
                  <a:srgbClr val="222222"/>
                </a:solidFill>
                <a:highlight>
                  <a:schemeClr val="lt1"/>
                </a:highlight>
              </a:rPr>
              <a:t>T_ad</a:t>
            </a:r>
            <a:r>
              <a:rPr lang="en" sz="1200" b="1" dirty="0">
                <a:solidFill>
                  <a:srgbClr val="222222"/>
                </a:solidFill>
                <a:highlight>
                  <a:schemeClr val="lt1"/>
                </a:highlight>
              </a:rPr>
              <a:t>(</a:t>
            </a:r>
            <a:r>
              <a:rPr lang="en" sz="1200" b="1" dirty="0" err="1">
                <a:solidFill>
                  <a:srgbClr val="222222"/>
                </a:solidFill>
                <a:highlight>
                  <a:schemeClr val="lt1"/>
                </a:highlight>
              </a:rPr>
              <a:t>i</a:t>
            </a:r>
            <a:r>
              <a:rPr lang="en" sz="1200" b="1" dirty="0">
                <a:solidFill>
                  <a:srgbClr val="222222"/>
                </a:solidFill>
                <a:highlight>
                  <a:schemeClr val="lt1"/>
                </a:highlight>
              </a:rPr>
              <a:t>) + </a:t>
            </a:r>
            <a:r>
              <a:rPr lang="en" sz="1200" dirty="0">
                <a:solidFill>
                  <a:srgbClr val="9900FF"/>
                </a:solidFill>
                <a:highlight>
                  <a:schemeClr val="lt1"/>
                </a:highlight>
              </a:rPr>
              <a:t>4*epsilon*sigma</a:t>
            </a:r>
            <a:r>
              <a:rPr lang="en" sz="1200" b="1" dirty="0">
                <a:solidFill>
                  <a:srgbClr val="9900FF"/>
                </a:solidFill>
                <a:highlight>
                  <a:schemeClr val="lt1"/>
                </a:highlight>
              </a:rPr>
              <a:t>*T(</a:t>
            </a:r>
            <a:r>
              <a:rPr lang="en" sz="1200" b="1" dirty="0" err="1">
                <a:solidFill>
                  <a:srgbClr val="9900FF"/>
                </a:solidFill>
                <a:highlight>
                  <a:schemeClr val="lt1"/>
                </a:highlight>
              </a:rPr>
              <a:t>i</a:t>
            </a:r>
            <a:r>
              <a:rPr lang="en" sz="1200" b="1" dirty="0">
                <a:solidFill>
                  <a:srgbClr val="9900FF"/>
                </a:solidFill>
                <a:highlight>
                  <a:schemeClr val="lt1"/>
                </a:highlight>
              </a:rPr>
              <a:t>)**3</a:t>
            </a:r>
            <a:r>
              <a:rPr lang="en" sz="1200" b="1" dirty="0">
                <a:solidFill>
                  <a:srgbClr val="222222"/>
                </a:solidFill>
                <a:highlight>
                  <a:schemeClr val="lt1"/>
                </a:highlight>
              </a:rPr>
              <a:t>*</a:t>
            </a:r>
            <a:r>
              <a:rPr lang="en" sz="1200" b="1" dirty="0" err="1">
                <a:solidFill>
                  <a:srgbClr val="222222"/>
                </a:solidFill>
                <a:highlight>
                  <a:schemeClr val="lt1"/>
                </a:highlight>
              </a:rPr>
              <a:t>Fout_ad</a:t>
            </a:r>
            <a:r>
              <a:rPr lang="en" sz="1200" b="1" dirty="0">
                <a:solidFill>
                  <a:srgbClr val="222222"/>
                </a:solidFill>
                <a:highlight>
                  <a:schemeClr val="lt1"/>
                </a:highlight>
              </a:rPr>
              <a:t>(ad)</a:t>
            </a:r>
            <a:endParaRPr sz="1200" b="1" dirty="0">
              <a:solidFill>
                <a:srgbClr val="222222"/>
              </a:solidFill>
              <a:highlight>
                <a:srgbClr val="00FF00"/>
              </a:highlight>
            </a:endParaRPr>
          </a:p>
          <a:p>
            <a:pPr marL="457200" lvl="0" indent="0" algn="l" rtl="0">
              <a:lnSpc>
                <a:spcPct val="115000"/>
              </a:lnSpc>
              <a:spcBef>
                <a:spcPts val="0"/>
              </a:spcBef>
              <a:spcAft>
                <a:spcPts val="0"/>
              </a:spcAft>
              <a:buNone/>
            </a:pPr>
            <a:r>
              <a:rPr lang="en" sz="1200" b="1" dirty="0">
                <a:solidFill>
                  <a:srgbClr val="222222"/>
                </a:solidFill>
                <a:highlight>
                  <a:schemeClr val="lt1"/>
                </a:highlight>
              </a:rPr>
              <a:t>	</a:t>
            </a:r>
            <a:r>
              <a:rPr lang="en" sz="1200" b="1" dirty="0" err="1">
                <a:solidFill>
                  <a:srgbClr val="222222"/>
                </a:solidFill>
                <a:highlight>
                  <a:schemeClr val="lt1"/>
                </a:highlight>
              </a:rPr>
              <a:t>Fout_ad</a:t>
            </a:r>
            <a:r>
              <a:rPr lang="en" sz="1200" b="1" dirty="0">
                <a:solidFill>
                  <a:srgbClr val="222222"/>
                </a:solidFill>
                <a:highlight>
                  <a:schemeClr val="lt1"/>
                </a:highlight>
              </a:rPr>
              <a:t>(</a:t>
            </a:r>
            <a:r>
              <a:rPr lang="en" sz="1200" b="1" dirty="0" err="1">
                <a:solidFill>
                  <a:srgbClr val="222222"/>
                </a:solidFill>
                <a:highlight>
                  <a:schemeClr val="lt1"/>
                </a:highlight>
              </a:rPr>
              <a:t>i</a:t>
            </a:r>
            <a:r>
              <a:rPr lang="en" sz="1200" b="1" dirty="0">
                <a:solidFill>
                  <a:srgbClr val="222222"/>
                </a:solidFill>
                <a:highlight>
                  <a:schemeClr val="lt1"/>
                </a:highlight>
              </a:rPr>
              <a:t>)</a:t>
            </a:r>
            <a:r>
              <a:rPr lang="en" sz="1200" dirty="0">
                <a:solidFill>
                  <a:srgbClr val="222222"/>
                </a:solidFill>
                <a:highlight>
                  <a:schemeClr val="lt1"/>
                </a:highlight>
              </a:rPr>
              <a:t> = </a:t>
            </a:r>
            <a:r>
              <a:rPr lang="en" sz="1200" dirty="0">
                <a:solidFill>
                  <a:srgbClr val="9900FF"/>
                </a:solidFill>
                <a:highlight>
                  <a:schemeClr val="lt1"/>
                </a:highlight>
              </a:rPr>
              <a:t>0</a:t>
            </a:r>
            <a:r>
              <a:rPr lang="en" sz="1200" dirty="0">
                <a:solidFill>
                  <a:srgbClr val="222222"/>
                </a:solidFill>
                <a:highlight>
                  <a:schemeClr val="lt1"/>
                </a:highlight>
              </a:rPr>
              <a:t>*</a:t>
            </a:r>
            <a:r>
              <a:rPr lang="en" sz="1200" b="1" dirty="0" err="1">
                <a:solidFill>
                  <a:srgbClr val="222222"/>
                </a:solidFill>
                <a:highlight>
                  <a:schemeClr val="lt1"/>
                </a:highlight>
              </a:rPr>
              <a:t>T_ad</a:t>
            </a:r>
            <a:r>
              <a:rPr lang="en" sz="1200" b="1" dirty="0">
                <a:solidFill>
                  <a:srgbClr val="222222"/>
                </a:solidFill>
                <a:highlight>
                  <a:schemeClr val="lt1"/>
                </a:highlight>
              </a:rPr>
              <a:t>(</a:t>
            </a:r>
            <a:r>
              <a:rPr lang="en" sz="1200" b="1" dirty="0" err="1">
                <a:solidFill>
                  <a:srgbClr val="222222"/>
                </a:solidFill>
                <a:highlight>
                  <a:schemeClr val="lt1"/>
                </a:highlight>
              </a:rPr>
              <a:t>i</a:t>
            </a:r>
            <a:r>
              <a:rPr lang="en" sz="1200" b="1" dirty="0">
                <a:solidFill>
                  <a:srgbClr val="222222"/>
                </a:solidFill>
                <a:highlight>
                  <a:schemeClr val="lt1"/>
                </a:highlight>
              </a:rPr>
              <a:t>)+</a:t>
            </a:r>
            <a:r>
              <a:rPr lang="en" sz="1200" dirty="0">
                <a:solidFill>
                  <a:srgbClr val="9900FF"/>
                </a:solidFill>
                <a:highlight>
                  <a:schemeClr val="lt1"/>
                </a:highlight>
              </a:rPr>
              <a:t>0</a:t>
            </a:r>
            <a:r>
              <a:rPr lang="en" sz="1200" b="1" dirty="0">
                <a:solidFill>
                  <a:srgbClr val="222222"/>
                </a:solidFill>
                <a:highlight>
                  <a:schemeClr val="lt1"/>
                </a:highlight>
              </a:rPr>
              <a:t>*</a:t>
            </a:r>
            <a:r>
              <a:rPr lang="en" sz="1200" b="1" dirty="0" err="1">
                <a:solidFill>
                  <a:srgbClr val="222222"/>
                </a:solidFill>
                <a:highlight>
                  <a:schemeClr val="lt1"/>
                </a:highlight>
              </a:rPr>
              <a:t>Fout_ad</a:t>
            </a:r>
            <a:r>
              <a:rPr lang="en" sz="1200" b="1" dirty="0">
                <a:solidFill>
                  <a:srgbClr val="222222"/>
                </a:solidFill>
                <a:highlight>
                  <a:schemeClr val="lt1"/>
                </a:highlight>
              </a:rPr>
              <a:t>(ad) = 0</a:t>
            </a:r>
            <a:endParaRPr sz="1200" b="1" dirty="0">
              <a:solidFill>
                <a:srgbClr val="2222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 sz="1200" b="1" dirty="0">
                <a:solidFill>
                  <a:srgbClr val="222222"/>
                </a:solidFill>
                <a:highlight>
                  <a:schemeClr val="accent5"/>
                </a:highlight>
              </a:rPr>
              <a:t>           … BEFORE_AD …</a:t>
            </a:r>
            <a:endParaRPr sz="1200" b="1" dirty="0">
              <a:solidFill>
                <a:srgbClr val="222222"/>
              </a:solidFill>
              <a:highlight>
                <a:schemeClr val="lt1"/>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   End do</a:t>
            </a:r>
            <a:endParaRPr sz="1200" b="1" dirty="0">
              <a:solidFill>
                <a:srgbClr val="222222"/>
              </a:solidFill>
              <a:highlight>
                <a:schemeClr val="accent5"/>
              </a:highlight>
            </a:endParaRPr>
          </a:p>
          <a:p>
            <a:pPr marL="0" lvl="0" indent="0" algn="l" rtl="0">
              <a:lnSpc>
                <a:spcPct val="115000"/>
              </a:lnSpc>
              <a:spcBef>
                <a:spcPts val="0"/>
              </a:spcBef>
              <a:spcAft>
                <a:spcPts val="0"/>
              </a:spcAft>
              <a:buNone/>
            </a:pPr>
            <a:r>
              <a:rPr lang="en" sz="1200" b="1" dirty="0">
                <a:solidFill>
                  <a:srgbClr val="222222"/>
                </a:solidFill>
                <a:highlight>
                  <a:schemeClr val="lt1"/>
                </a:highlight>
              </a:rPr>
              <a:t>End do</a:t>
            </a:r>
            <a:endParaRPr sz="1200" b="1" dirty="0">
              <a:solidFill>
                <a:srgbClr val="222222"/>
              </a:solidFill>
              <a:highlight>
                <a:schemeClr val="lt1"/>
              </a:highlight>
            </a:endParaRPr>
          </a:p>
        </p:txBody>
      </p:sp>
      <p:sp>
        <p:nvSpPr>
          <p:cNvPr id="507" name="Google Shape;507;p62"/>
          <p:cNvSpPr/>
          <p:nvPr/>
        </p:nvSpPr>
        <p:spPr>
          <a:xfrm>
            <a:off x="2148575" y="4131050"/>
            <a:ext cx="2153700" cy="50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 name="Google Shape;508;p62"/>
          <p:cNvSpPr txBox="1"/>
          <p:nvPr/>
        </p:nvSpPr>
        <p:spPr>
          <a:xfrm>
            <a:off x="853575" y="3877700"/>
            <a:ext cx="1530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The sequence matters!!</a:t>
            </a:r>
            <a:endParaRPr sz="1800">
              <a:solidFill>
                <a:schemeClr val="dk2"/>
              </a:solidFill>
            </a:endParaRPr>
          </a:p>
        </p:txBody>
      </p:sp>
      <p:sp>
        <p:nvSpPr>
          <p:cNvPr id="509" name="Google Shape;509;p62"/>
          <p:cNvSpPr txBox="1">
            <a:spLocks noGrp="1"/>
          </p:cNvSpPr>
          <p:nvPr>
            <p:ph type="title"/>
          </p:nvPr>
        </p:nvSpPr>
        <p:spPr>
          <a:xfrm>
            <a:off x="160525" y="0"/>
            <a:ext cx="867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t>AD tool’s modification of source code to generate Adjoint</a:t>
            </a:r>
            <a:endParaRPr sz="2500"/>
          </a:p>
        </p:txBody>
      </p:sp>
      <p:sp>
        <p:nvSpPr>
          <p:cNvPr id="510" name="Google Shape;510;p62"/>
          <p:cNvSpPr txBox="1"/>
          <p:nvPr/>
        </p:nvSpPr>
        <p:spPr>
          <a:xfrm>
            <a:off x="0" y="480575"/>
            <a:ext cx="91440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dirty="0">
                <a:solidFill>
                  <a:schemeClr val="dk1"/>
                </a:solidFill>
              </a:rPr>
              <a:t>| </a:t>
            </a:r>
            <a:r>
              <a:rPr lang="en" sz="1700" b="1" dirty="0" err="1">
                <a:solidFill>
                  <a:schemeClr val="dk1"/>
                </a:solidFill>
              </a:rPr>
              <a:t>Fout_ad</a:t>
            </a:r>
            <a:r>
              <a:rPr lang="en" sz="1700" b="1" dirty="0">
                <a:solidFill>
                  <a:schemeClr val="dk1"/>
                </a:solidFill>
              </a:rPr>
              <a:t>(</a:t>
            </a:r>
            <a:r>
              <a:rPr lang="en" sz="1700" b="1" dirty="0" err="1">
                <a:solidFill>
                  <a:schemeClr val="dk1"/>
                </a:solidFill>
              </a:rPr>
              <a:t>i</a:t>
            </a:r>
            <a:r>
              <a:rPr lang="en" sz="1700" b="1" dirty="0">
                <a:solidFill>
                  <a:schemeClr val="dk1"/>
                </a:solidFill>
              </a:rPr>
              <a:t>)</a:t>
            </a:r>
            <a:r>
              <a:rPr lang="en" sz="1700" dirty="0">
                <a:solidFill>
                  <a:schemeClr val="dk1"/>
                </a:solidFill>
              </a:rPr>
              <a:t> |</a:t>
            </a:r>
            <a:r>
              <a:rPr lang="en" sz="1700" baseline="-25000" dirty="0">
                <a:solidFill>
                  <a:schemeClr val="dk1"/>
                </a:solidFill>
              </a:rPr>
              <a:t>new</a:t>
            </a:r>
            <a:r>
              <a:rPr lang="en" sz="1700" dirty="0">
                <a:solidFill>
                  <a:schemeClr val="dk1"/>
                </a:solidFill>
              </a:rPr>
              <a:t> = </a:t>
            </a:r>
            <a:r>
              <a:rPr lang="en" sz="1700" dirty="0">
                <a:solidFill>
                  <a:srgbClr val="9900FF"/>
                </a:solidFill>
              </a:rPr>
              <a:t>| 0 </a:t>
            </a:r>
            <a:r>
              <a:rPr lang="en" sz="100" dirty="0">
                <a:solidFill>
                  <a:srgbClr val="9900FF"/>
                </a:solidFill>
              </a:rPr>
              <a:t>                                                                                                                                                                                                                                                                                                                                                        		                                                                                                             </a:t>
            </a:r>
            <a:r>
              <a:rPr lang="en" sz="1700" dirty="0">
                <a:solidFill>
                  <a:srgbClr val="9900FF"/>
                </a:solidFill>
              </a:rPr>
              <a:t>0</a:t>
            </a:r>
            <a:r>
              <a:rPr lang="en" sz="100" dirty="0">
                <a:solidFill>
                  <a:srgbClr val="9900FF"/>
                </a:solidFill>
              </a:rPr>
              <a:t>     </a:t>
            </a:r>
            <a:r>
              <a:rPr lang="en" sz="1700" dirty="0">
                <a:solidFill>
                  <a:srgbClr val="9900FF"/>
                </a:solidFill>
              </a:rPr>
              <a:t>|</a:t>
            </a:r>
            <a:r>
              <a:rPr lang="en" sz="1700" dirty="0">
                <a:solidFill>
                  <a:schemeClr val="dk1"/>
                </a:solidFill>
              </a:rPr>
              <a:t>  | </a:t>
            </a:r>
            <a:r>
              <a:rPr lang="en" sz="1700" b="1" dirty="0" err="1">
                <a:solidFill>
                  <a:schemeClr val="dk1"/>
                </a:solidFill>
              </a:rPr>
              <a:t>Fout_ad</a:t>
            </a:r>
            <a:r>
              <a:rPr lang="en" sz="1700" b="1" dirty="0">
                <a:solidFill>
                  <a:schemeClr val="dk1"/>
                </a:solidFill>
              </a:rPr>
              <a:t>(</a:t>
            </a:r>
            <a:r>
              <a:rPr lang="en" sz="1700" b="1" dirty="0" err="1">
                <a:solidFill>
                  <a:schemeClr val="dk1"/>
                </a:solidFill>
              </a:rPr>
              <a:t>i</a:t>
            </a:r>
            <a:r>
              <a:rPr lang="en" sz="1700" b="1" dirty="0">
                <a:solidFill>
                  <a:schemeClr val="dk1"/>
                </a:solidFill>
              </a:rPr>
              <a:t>) |</a:t>
            </a:r>
            <a:r>
              <a:rPr lang="en" sz="1700" baseline="-25000" dirty="0">
                <a:solidFill>
                  <a:schemeClr val="dk1"/>
                </a:solidFill>
              </a:rPr>
              <a:t>old</a:t>
            </a:r>
            <a:r>
              <a:rPr lang="en" sz="1700" dirty="0">
                <a:solidFill>
                  <a:schemeClr val="dk1"/>
                </a:solidFill>
              </a:rPr>
              <a:t>  </a:t>
            </a:r>
            <a:endParaRPr sz="1700" dirty="0">
              <a:solidFill>
                <a:schemeClr val="dk1"/>
              </a:solidFill>
            </a:endParaRPr>
          </a:p>
          <a:p>
            <a:pPr marL="0" lvl="0" indent="0" algn="l" rtl="0">
              <a:lnSpc>
                <a:spcPct val="115000"/>
              </a:lnSpc>
              <a:spcBef>
                <a:spcPts val="0"/>
              </a:spcBef>
              <a:spcAft>
                <a:spcPts val="0"/>
              </a:spcAft>
              <a:buNone/>
            </a:pPr>
            <a:r>
              <a:rPr lang="en" sz="1700" dirty="0">
                <a:solidFill>
                  <a:schemeClr val="dk1"/>
                </a:solidFill>
              </a:rPr>
              <a:t>| </a:t>
            </a:r>
            <a:r>
              <a:rPr lang="en" sz="1700" b="1" dirty="0" err="1">
                <a:solidFill>
                  <a:schemeClr val="dk1"/>
                </a:solidFill>
              </a:rPr>
              <a:t>T_ad</a:t>
            </a:r>
            <a:r>
              <a:rPr lang="en" sz="1700" b="1" dirty="0">
                <a:solidFill>
                  <a:schemeClr val="dk1"/>
                </a:solidFill>
              </a:rPr>
              <a:t>(</a:t>
            </a:r>
            <a:r>
              <a:rPr lang="en" sz="1700" b="1" dirty="0" err="1">
                <a:solidFill>
                  <a:schemeClr val="dk1"/>
                </a:solidFill>
              </a:rPr>
              <a:t>i</a:t>
            </a:r>
            <a:r>
              <a:rPr lang="en" sz="1700" b="1" dirty="0">
                <a:solidFill>
                  <a:schemeClr val="dk1"/>
                </a:solidFill>
              </a:rPr>
              <a:t>)</a:t>
            </a:r>
            <a:r>
              <a:rPr lang="en" sz="1700" dirty="0">
                <a:solidFill>
                  <a:schemeClr val="dk1"/>
                </a:solidFill>
              </a:rPr>
              <a:t>      </a:t>
            </a:r>
            <a:r>
              <a:rPr lang="en" sz="300" dirty="0">
                <a:solidFill>
                  <a:schemeClr val="dk1"/>
                </a:solidFill>
              </a:rPr>
              <a:t> </a:t>
            </a:r>
            <a:r>
              <a:rPr lang="en" sz="100" dirty="0">
                <a:solidFill>
                  <a:schemeClr val="dk1"/>
                </a:solidFill>
              </a:rPr>
              <a:t> </a:t>
            </a:r>
            <a:r>
              <a:rPr lang="en" sz="1700" dirty="0">
                <a:solidFill>
                  <a:schemeClr val="dk1"/>
                </a:solidFill>
              </a:rPr>
              <a:t>|</a:t>
            </a:r>
            <a:r>
              <a:rPr lang="en" sz="1700" baseline="-25000" dirty="0">
                <a:solidFill>
                  <a:schemeClr val="dk1"/>
                </a:solidFill>
              </a:rPr>
              <a:t>new</a:t>
            </a:r>
            <a:r>
              <a:rPr lang="en" sz="1700" dirty="0">
                <a:solidFill>
                  <a:schemeClr val="dk1"/>
                </a:solidFill>
              </a:rPr>
              <a:t> = </a:t>
            </a:r>
            <a:r>
              <a:rPr lang="en" sz="1700" dirty="0">
                <a:solidFill>
                  <a:srgbClr val="9900FF"/>
                </a:solidFill>
              </a:rPr>
              <a:t>| 4*epsilon*sigma*</a:t>
            </a:r>
            <a:r>
              <a:rPr lang="en" sz="1700" b="1" dirty="0">
                <a:solidFill>
                  <a:srgbClr val="9900FF"/>
                </a:solidFill>
              </a:rPr>
              <a:t>T</a:t>
            </a:r>
            <a:r>
              <a:rPr lang="en" sz="1700" b="1" baseline="-25000" dirty="0">
                <a:solidFill>
                  <a:srgbClr val="FF00FF"/>
                </a:solidFill>
              </a:rPr>
              <a:t>old</a:t>
            </a:r>
            <a:r>
              <a:rPr lang="en" sz="1700" b="1" dirty="0">
                <a:solidFill>
                  <a:srgbClr val="9900FF"/>
                </a:solidFill>
              </a:rPr>
              <a:t>(</a:t>
            </a:r>
            <a:r>
              <a:rPr lang="en" sz="1700" b="1" dirty="0" err="1">
                <a:solidFill>
                  <a:srgbClr val="9900FF"/>
                </a:solidFill>
              </a:rPr>
              <a:t>i</a:t>
            </a:r>
            <a:r>
              <a:rPr lang="en" sz="1700" b="1" dirty="0">
                <a:solidFill>
                  <a:srgbClr val="9900FF"/>
                </a:solidFill>
              </a:rPr>
              <a:t>)**3</a:t>
            </a:r>
            <a:r>
              <a:rPr lang="en" sz="1700" dirty="0">
                <a:solidFill>
                  <a:srgbClr val="9900FF"/>
                </a:solidFill>
              </a:rPr>
              <a:t>         1 |</a:t>
            </a:r>
            <a:r>
              <a:rPr lang="en" sz="1700" dirty="0">
                <a:solidFill>
                  <a:schemeClr val="dk1"/>
                </a:solidFill>
              </a:rPr>
              <a:t>  </a:t>
            </a:r>
            <a:r>
              <a:rPr lang="en" sz="100" dirty="0">
                <a:solidFill>
                  <a:schemeClr val="dk1"/>
                </a:solidFill>
              </a:rPr>
              <a:t> </a:t>
            </a:r>
            <a:r>
              <a:rPr lang="en" sz="1700" dirty="0">
                <a:solidFill>
                  <a:schemeClr val="dk1"/>
                </a:solidFill>
              </a:rPr>
              <a:t>| </a:t>
            </a:r>
            <a:r>
              <a:rPr lang="en" sz="1700" b="1" dirty="0" err="1">
                <a:solidFill>
                  <a:schemeClr val="dk1"/>
                </a:solidFill>
              </a:rPr>
              <a:t>T_ad</a:t>
            </a:r>
            <a:r>
              <a:rPr lang="en" sz="1700" b="1" dirty="0">
                <a:solidFill>
                  <a:schemeClr val="dk1"/>
                </a:solidFill>
              </a:rPr>
              <a:t>(</a:t>
            </a:r>
            <a:r>
              <a:rPr lang="en" sz="1700" b="1" dirty="0" err="1">
                <a:solidFill>
                  <a:schemeClr val="dk1"/>
                </a:solidFill>
              </a:rPr>
              <a:t>i</a:t>
            </a:r>
            <a:r>
              <a:rPr lang="en" sz="1700" b="1" dirty="0">
                <a:solidFill>
                  <a:schemeClr val="dk1"/>
                </a:solidFill>
              </a:rPr>
              <a:t>)      </a:t>
            </a:r>
            <a:r>
              <a:rPr lang="en" sz="100" b="1" dirty="0">
                <a:solidFill>
                  <a:schemeClr val="dk1"/>
                </a:solidFill>
              </a:rPr>
              <a:t>  </a:t>
            </a:r>
            <a:r>
              <a:rPr lang="en" sz="1700" b="1" dirty="0">
                <a:solidFill>
                  <a:schemeClr val="dk1"/>
                </a:solidFill>
              </a:rPr>
              <a:t>|</a:t>
            </a:r>
            <a:r>
              <a:rPr lang="en" sz="1700" baseline="-25000" dirty="0">
                <a:solidFill>
                  <a:schemeClr val="dk1"/>
                </a:solidFill>
              </a:rPr>
              <a:t>old</a:t>
            </a:r>
            <a:r>
              <a:rPr lang="en" sz="1700" dirty="0">
                <a:solidFill>
                  <a:schemeClr val="dk1"/>
                </a:solidFill>
              </a:rPr>
              <a:t>       </a:t>
            </a:r>
            <a:r>
              <a:rPr lang="en" sz="100" dirty="0">
                <a:solidFill>
                  <a:schemeClr val="dk1"/>
                </a:solidFill>
              </a:rPr>
              <a:t>  </a:t>
            </a:r>
            <a:endParaRPr sz="1700" dirty="0">
              <a:solidFill>
                <a:schemeClr val="dk1"/>
              </a:solidFill>
            </a:endParaRPr>
          </a:p>
        </p:txBody>
      </p:sp>
      <p:sp>
        <p:nvSpPr>
          <p:cNvPr id="511" name="Google Shape;511;p62"/>
          <p:cNvSpPr txBox="1"/>
          <p:nvPr/>
        </p:nvSpPr>
        <p:spPr>
          <a:xfrm>
            <a:off x="853575" y="1152938"/>
            <a:ext cx="3144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rPr>
              <a:t>Source Code</a:t>
            </a:r>
            <a:endParaRPr sz="2100" b="1">
              <a:solidFill>
                <a:schemeClr val="dk1"/>
              </a:solidFill>
            </a:endParaRPr>
          </a:p>
          <a:p>
            <a:pPr marL="0" lvl="0" indent="0" algn="ctr" rtl="0">
              <a:spcBef>
                <a:spcPts val="0"/>
              </a:spcBef>
              <a:spcAft>
                <a:spcPts val="0"/>
              </a:spcAft>
              <a:buNone/>
            </a:pPr>
            <a:endParaRPr sz="2100" b="1">
              <a:solidFill>
                <a:schemeClr val="dk1"/>
              </a:solidFill>
            </a:endParaRPr>
          </a:p>
        </p:txBody>
      </p:sp>
      <p:sp>
        <p:nvSpPr>
          <p:cNvPr id="512" name="Google Shape;512;p62"/>
          <p:cNvSpPr txBox="1"/>
          <p:nvPr/>
        </p:nvSpPr>
        <p:spPr>
          <a:xfrm>
            <a:off x="3791550" y="1152938"/>
            <a:ext cx="48297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rPr>
              <a:t>AD generated Adjoint Code</a:t>
            </a:r>
            <a:endParaRPr sz="2100" b="1">
              <a:solidFill>
                <a:schemeClr val="dk1"/>
              </a:solidFill>
            </a:endParaRPr>
          </a:p>
        </p:txBody>
      </p:sp>
      <p:sp>
        <p:nvSpPr>
          <p:cNvPr id="513" name="Google Shape;513;p62"/>
          <p:cNvSpPr txBox="1"/>
          <p:nvPr/>
        </p:nvSpPr>
        <p:spPr>
          <a:xfrm>
            <a:off x="230375" y="1845363"/>
            <a:ext cx="3033900" cy="176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222222"/>
                </a:solidFill>
                <a:highlight>
                  <a:schemeClr val="lt1"/>
                </a:highlight>
              </a:rPr>
              <a:t>Do t = 1, T</a:t>
            </a:r>
            <a:endParaRPr sz="1300" b="1">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    Do i = 1, N</a:t>
            </a:r>
            <a:endParaRPr sz="1300" b="1">
              <a:solidFill>
                <a:srgbClr val="2222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 sz="1300" b="1">
                <a:solidFill>
                  <a:srgbClr val="222222"/>
                </a:solidFill>
                <a:highlight>
                  <a:schemeClr val="accent5"/>
                </a:highlight>
              </a:rPr>
              <a:t>          … BEFORE …</a:t>
            </a:r>
            <a:endParaRPr sz="1300" b="1">
              <a:solidFill>
                <a:srgbClr val="222222"/>
              </a:solidFill>
              <a:highlight>
                <a:schemeClr val="lt1"/>
              </a:highlight>
            </a:endParaRPr>
          </a:p>
          <a:p>
            <a:pPr marL="0" lvl="0" indent="457200" algn="l" rtl="0">
              <a:lnSpc>
                <a:spcPct val="115000"/>
              </a:lnSpc>
              <a:spcBef>
                <a:spcPts val="0"/>
              </a:spcBef>
              <a:spcAft>
                <a:spcPts val="0"/>
              </a:spcAft>
              <a:buNone/>
            </a:pPr>
            <a:r>
              <a:rPr lang="en" sz="1300" b="1">
                <a:solidFill>
                  <a:srgbClr val="222222"/>
                </a:solidFill>
                <a:highlight>
                  <a:schemeClr val="lt1"/>
                </a:highlight>
              </a:rPr>
              <a:t>Fout(i)</a:t>
            </a:r>
            <a:r>
              <a:rPr lang="en" sz="1300">
                <a:solidFill>
                  <a:srgbClr val="222222"/>
                </a:solidFill>
                <a:highlight>
                  <a:schemeClr val="lt1"/>
                </a:highlight>
              </a:rPr>
              <a:t> = epsilon*sigma* </a:t>
            </a:r>
            <a:r>
              <a:rPr lang="en" sz="1300" b="1">
                <a:solidFill>
                  <a:srgbClr val="222222"/>
                </a:solidFill>
                <a:highlight>
                  <a:schemeClr val="lt1"/>
                </a:highlight>
              </a:rPr>
              <a:t>T(i)**4</a:t>
            </a:r>
            <a:endParaRPr sz="1300" b="1">
              <a:solidFill>
                <a:srgbClr val="222222"/>
              </a:solidFill>
              <a:highlight>
                <a:schemeClr val="accent3"/>
              </a:highlight>
            </a:endParaRPr>
          </a:p>
          <a:p>
            <a:pPr marL="0" lvl="0" indent="0" algn="l" rtl="0">
              <a:lnSpc>
                <a:spcPct val="115000"/>
              </a:lnSpc>
              <a:spcBef>
                <a:spcPts val="0"/>
              </a:spcBef>
              <a:spcAft>
                <a:spcPts val="0"/>
              </a:spcAft>
              <a:buClr>
                <a:schemeClr val="dk1"/>
              </a:buClr>
              <a:buSzPts val="1100"/>
              <a:buFont typeface="Arial"/>
              <a:buNone/>
            </a:pPr>
            <a:r>
              <a:rPr lang="en" sz="1300" b="1">
                <a:solidFill>
                  <a:srgbClr val="222222"/>
                </a:solidFill>
                <a:highlight>
                  <a:schemeClr val="accent3"/>
                </a:highlight>
              </a:rPr>
              <a:t>          … AFTER (T(i) updated)… </a:t>
            </a:r>
            <a:endParaRPr sz="1300" b="1">
              <a:solidFill>
                <a:srgbClr val="222222"/>
              </a:solidFill>
              <a:highlight>
                <a:schemeClr val="accent3"/>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    End do</a:t>
            </a:r>
            <a:endParaRPr sz="1300" b="1">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End do</a:t>
            </a:r>
            <a:endParaRPr sz="1300" b="1">
              <a:solidFill>
                <a:srgbClr val="222222"/>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0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6">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6">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6">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06">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06">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06">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06">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06">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0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3"/>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63"/>
          <p:cNvSpPr txBox="1"/>
          <p:nvPr/>
        </p:nvSpPr>
        <p:spPr>
          <a:xfrm>
            <a:off x="556950" y="171977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Differentiating Budyko-Sellers model in Fortran-77</a:t>
            </a:r>
            <a:endParaRPr sz="2500">
              <a:solidFill>
                <a:schemeClr val="dk2"/>
              </a:solidFill>
            </a:endParaRPr>
          </a:p>
        </p:txBody>
      </p:sp>
      <p:sp>
        <p:nvSpPr>
          <p:cNvPr id="520" name="Google Shape;520;p63"/>
          <p:cNvSpPr txBox="1"/>
          <p:nvPr/>
        </p:nvSpPr>
        <p:spPr>
          <a:xfrm>
            <a:off x="556950" y="291522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Using TAF and Tapenade</a:t>
            </a:r>
            <a:endParaRPr sz="2500">
              <a:solidFill>
                <a:schemeClr val="dk2"/>
              </a:solidFill>
            </a:endParaRPr>
          </a:p>
        </p:txBody>
      </p:sp>
      <p:sp>
        <p:nvSpPr>
          <p:cNvPr id="521" name="Google Shape;52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4"/>
          <p:cNvSpPr txBox="1">
            <a:spLocks noGrp="1"/>
          </p:cNvSpPr>
          <p:nvPr>
            <p:ph type="title"/>
          </p:nvPr>
        </p:nvSpPr>
        <p:spPr>
          <a:xfrm>
            <a:off x="311700" y="20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Forward model results (E2P delta_T = 34 C)</a:t>
            </a:r>
            <a:endParaRPr/>
          </a:p>
        </p:txBody>
      </p:sp>
      <p:sp>
        <p:nvSpPr>
          <p:cNvPr id="527" name="Google Shape;527;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528" name="Google Shape;528;p64" title="Screenshot 2025-05-21 at 4.06.11 AM.png"/>
          <p:cNvPicPr preferRelativeResize="0"/>
          <p:nvPr/>
        </p:nvPicPr>
        <p:blipFill>
          <a:blip r:embed="rId3">
            <a:alphaModFix/>
          </a:blip>
          <a:stretch>
            <a:fillRect/>
          </a:stretch>
        </p:blipFill>
        <p:spPr>
          <a:xfrm>
            <a:off x="1256450" y="782267"/>
            <a:ext cx="6631125" cy="4119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5"/>
          <p:cNvSpPr txBox="1">
            <a:spLocks noGrp="1"/>
          </p:cNvSpPr>
          <p:nvPr>
            <p:ph type="title"/>
          </p:nvPr>
        </p:nvSpPr>
        <p:spPr>
          <a:xfrm>
            <a:off x="311700" y="20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Forward model results (E2P delta_T = 34 C)</a:t>
            </a:r>
            <a:endParaRPr/>
          </a:p>
        </p:txBody>
      </p:sp>
      <p:sp>
        <p:nvSpPr>
          <p:cNvPr id="534" name="Google Shape;53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35" name="Google Shape;535;p65"/>
          <p:cNvPicPr preferRelativeResize="0"/>
          <p:nvPr/>
        </p:nvPicPr>
        <p:blipFill>
          <a:blip r:embed="rId3">
            <a:alphaModFix/>
          </a:blip>
          <a:stretch>
            <a:fillRect/>
          </a:stretch>
        </p:blipFill>
        <p:spPr>
          <a:xfrm>
            <a:off x="1170300" y="782274"/>
            <a:ext cx="6803400" cy="4226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311700" y="20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Forward model results (E2P delta_T = 34 C)</a:t>
            </a:r>
            <a:endParaRPr/>
          </a:p>
        </p:txBody>
      </p:sp>
      <p:sp>
        <p:nvSpPr>
          <p:cNvPr id="541" name="Google Shape;541;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542" name="Google Shape;542;p66"/>
          <p:cNvPicPr preferRelativeResize="0"/>
          <p:nvPr/>
        </p:nvPicPr>
        <p:blipFill>
          <a:blip r:embed="rId3">
            <a:alphaModFix/>
          </a:blip>
          <a:stretch>
            <a:fillRect/>
          </a:stretch>
        </p:blipFill>
        <p:spPr>
          <a:xfrm>
            <a:off x="1172266" y="736600"/>
            <a:ext cx="6799482" cy="42239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7"/>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8" name="Google Shape;548;p67"/>
          <p:cNvSpPr txBox="1"/>
          <p:nvPr/>
        </p:nvSpPr>
        <p:spPr>
          <a:xfrm>
            <a:off x="556950" y="171977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Task 1: Validate our gradients</a:t>
            </a:r>
            <a:endParaRPr sz="2500">
              <a:solidFill>
                <a:schemeClr val="dk2"/>
              </a:solidFill>
            </a:endParaRPr>
          </a:p>
        </p:txBody>
      </p:sp>
      <p:sp>
        <p:nvSpPr>
          <p:cNvPr id="549" name="Google Shape;549;p67"/>
          <p:cNvSpPr txBox="1"/>
          <p:nvPr/>
        </p:nvSpPr>
        <p:spPr>
          <a:xfrm>
            <a:off x="556950" y="291522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Using TAF and Tapenade</a:t>
            </a:r>
            <a:endParaRPr sz="2500">
              <a:solidFill>
                <a:schemeClr val="dk2"/>
              </a:solidFill>
            </a:endParaRPr>
          </a:p>
        </p:txBody>
      </p:sp>
      <p:sp>
        <p:nvSpPr>
          <p:cNvPr id="550" name="Google Shape;55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8"/>
          <p:cNvSpPr txBox="1">
            <a:spLocks noGrp="1"/>
          </p:cNvSpPr>
          <p:nvPr>
            <p:ph type="title"/>
          </p:nvPr>
        </p:nvSpPr>
        <p:spPr>
          <a:xfrm>
            <a:off x="311700" y="5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Finite differences</a:t>
            </a:r>
            <a:endParaRPr/>
          </a:p>
        </p:txBody>
      </p:sp>
      <p:sp>
        <p:nvSpPr>
          <p:cNvPr id="556" name="Google Shape;556;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pic>
        <p:nvPicPr>
          <p:cNvPr id="557" name="Google Shape;557;p68"/>
          <p:cNvPicPr preferRelativeResize="0"/>
          <p:nvPr/>
        </p:nvPicPr>
        <p:blipFill>
          <a:blip r:embed="rId3">
            <a:alphaModFix/>
          </a:blip>
          <a:stretch>
            <a:fillRect/>
          </a:stretch>
        </p:blipFill>
        <p:spPr>
          <a:xfrm>
            <a:off x="1624788" y="1535550"/>
            <a:ext cx="5894424" cy="3607950"/>
          </a:xfrm>
          <a:prstGeom prst="rect">
            <a:avLst/>
          </a:prstGeom>
          <a:noFill/>
          <a:ln>
            <a:noFill/>
          </a:ln>
        </p:spPr>
      </p:pic>
      <p:sp>
        <p:nvSpPr>
          <p:cNvPr id="558" name="Google Shape;558;p68"/>
          <p:cNvSpPr txBox="1"/>
          <p:nvPr/>
        </p:nvSpPr>
        <p:spPr>
          <a:xfrm>
            <a:off x="524400" y="577900"/>
            <a:ext cx="8307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budyko_sellers takes in vector </a:t>
            </a:r>
            <a:r>
              <a:rPr lang="en" sz="1800">
                <a:solidFill>
                  <a:srgbClr val="FF0000"/>
                </a:solidFill>
              </a:rPr>
              <a:t>xxs (control) </a:t>
            </a:r>
            <a:r>
              <a:rPr lang="en" sz="1800">
                <a:solidFill>
                  <a:schemeClr val="dk2"/>
                </a:solidFill>
              </a:rPr>
              <a:t>and computes scalar </a:t>
            </a:r>
            <a:r>
              <a:rPr lang="en" sz="1800">
                <a:solidFill>
                  <a:srgbClr val="0000FF"/>
                </a:solidFill>
              </a:rPr>
              <a:t>J (QoI)</a:t>
            </a:r>
            <a:endParaRPr/>
          </a:p>
        </p:txBody>
      </p:sp>
      <p:sp>
        <p:nvSpPr>
          <p:cNvPr id="559" name="Google Shape;559;p68"/>
          <p:cNvSpPr txBox="1"/>
          <p:nvPr/>
        </p:nvSpPr>
        <p:spPr>
          <a:xfrm>
            <a:off x="1747950" y="935250"/>
            <a:ext cx="5648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t>∂</a:t>
            </a:r>
            <a:r>
              <a:rPr lang="en" sz="2700">
                <a:solidFill>
                  <a:srgbClr val="0000FF"/>
                </a:solidFill>
              </a:rPr>
              <a:t>J</a:t>
            </a:r>
            <a:r>
              <a:rPr lang="en" sz="2700"/>
              <a:t>/∂</a:t>
            </a:r>
            <a:r>
              <a:rPr lang="en" sz="2700">
                <a:solidFill>
                  <a:srgbClr val="FF0000"/>
                </a:solidFill>
              </a:rPr>
              <a:t>x</a:t>
            </a:r>
            <a:r>
              <a:rPr lang="en" sz="2700"/>
              <a:t>ᵢ ≈ [</a:t>
            </a:r>
            <a:r>
              <a:rPr lang="en" sz="2700" i="1"/>
              <a:t>f</a:t>
            </a:r>
            <a:r>
              <a:rPr lang="en" sz="2700"/>
              <a:t>(</a:t>
            </a:r>
            <a:r>
              <a:rPr lang="en" sz="2700" i="1"/>
              <a:t>A</a:t>
            </a:r>
            <a:r>
              <a:rPr lang="en" sz="2700"/>
              <a:t>(</a:t>
            </a:r>
            <a:r>
              <a:rPr lang="en" sz="2700" b="1">
                <a:solidFill>
                  <a:srgbClr val="FF0000"/>
                </a:solidFill>
              </a:rPr>
              <a:t>x</a:t>
            </a:r>
            <a:r>
              <a:rPr lang="en" sz="2700"/>
              <a:t>ᵢ⁺)) - </a:t>
            </a:r>
            <a:r>
              <a:rPr lang="en" sz="2700" i="1"/>
              <a:t>f</a:t>
            </a:r>
            <a:r>
              <a:rPr lang="en" sz="2700"/>
              <a:t>(</a:t>
            </a:r>
            <a:r>
              <a:rPr lang="en" sz="2700" i="1"/>
              <a:t>A</a:t>
            </a:r>
            <a:r>
              <a:rPr lang="en" sz="2700"/>
              <a:t>(</a:t>
            </a:r>
            <a:r>
              <a:rPr lang="en" sz="2700" b="1">
                <a:solidFill>
                  <a:srgbClr val="FF0000"/>
                </a:solidFill>
              </a:rPr>
              <a:t>x</a:t>
            </a:r>
            <a:r>
              <a:rPr lang="en" sz="2700"/>
              <a:t>))] / ε + </a:t>
            </a:r>
            <a:r>
              <a:rPr lang="en" sz="2700">
                <a:highlight>
                  <a:srgbClr val="FF0000"/>
                </a:highlight>
              </a:rPr>
              <a:t>O(</a:t>
            </a:r>
            <a:r>
              <a:rPr lang="en" sz="2700">
                <a:solidFill>
                  <a:schemeClr val="dk1"/>
                </a:solidFill>
                <a:highlight>
                  <a:srgbClr val="FF0000"/>
                </a:highlight>
              </a:rPr>
              <a:t>ε)</a:t>
            </a:r>
            <a:endParaRPr sz="2700">
              <a:highlight>
                <a:srgbClr val="FF0000"/>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Tangent linear code</a:t>
            </a:r>
            <a:endParaRPr/>
          </a:p>
        </p:txBody>
      </p:sp>
      <p:sp>
        <p:nvSpPr>
          <p:cNvPr id="565" name="Google Shape;56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66" name="Google Shape;566;p69"/>
          <p:cNvSpPr txBox="1"/>
          <p:nvPr/>
        </p:nvSpPr>
        <p:spPr>
          <a:xfrm>
            <a:off x="0" y="524375"/>
            <a:ext cx="91440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 sz="1600">
                <a:solidFill>
                  <a:schemeClr val="dk2"/>
                </a:solidFill>
              </a:rPr>
              <a:t>budyko_sellers takes in vector </a:t>
            </a:r>
            <a:r>
              <a:rPr lang="en" sz="1600">
                <a:solidFill>
                  <a:srgbClr val="FF0000"/>
                </a:solidFill>
              </a:rPr>
              <a:t>xxs (control) </a:t>
            </a:r>
            <a:r>
              <a:rPr lang="en" sz="1600">
                <a:solidFill>
                  <a:schemeClr val="dk2"/>
                </a:solidFill>
              </a:rPr>
              <a:t>and computes scalar </a:t>
            </a:r>
            <a:r>
              <a:rPr lang="en" sz="1600">
                <a:solidFill>
                  <a:srgbClr val="0000FF"/>
                </a:solidFill>
              </a:rPr>
              <a:t>J (QoI)</a:t>
            </a:r>
            <a:endParaRPr sz="1600">
              <a:solidFill>
                <a:srgbClr val="0000FF"/>
              </a:solidFill>
            </a:endParaRPr>
          </a:p>
          <a:p>
            <a:pPr marL="457200" lvl="0" indent="-330200" algn="l" rtl="0">
              <a:lnSpc>
                <a:spcPct val="100000"/>
              </a:lnSpc>
              <a:spcBef>
                <a:spcPts val="0"/>
              </a:spcBef>
              <a:spcAft>
                <a:spcPts val="0"/>
              </a:spcAft>
              <a:buSzPts val="1600"/>
              <a:buChar char="●"/>
            </a:pPr>
            <a:r>
              <a:rPr lang="en" sz="1600">
                <a:solidFill>
                  <a:schemeClr val="dk2"/>
                </a:solidFill>
              </a:rPr>
              <a:t>budyko_sellers_tl takes in vector </a:t>
            </a:r>
            <a:r>
              <a:rPr lang="en" sz="1600">
                <a:solidFill>
                  <a:srgbClr val="FF0000"/>
                </a:solidFill>
              </a:rPr>
              <a:t>xxs (control), xxs_tl  </a:t>
            </a:r>
            <a:r>
              <a:rPr lang="en" sz="1600">
                <a:solidFill>
                  <a:schemeClr val="dk2"/>
                </a:solidFill>
              </a:rPr>
              <a:t>and computes scalar </a:t>
            </a:r>
            <a:r>
              <a:rPr lang="en" sz="1600">
                <a:solidFill>
                  <a:srgbClr val="0000FF"/>
                </a:solidFill>
              </a:rPr>
              <a:t>J (QoI), J_tl</a:t>
            </a:r>
            <a:endParaRPr sz="1600">
              <a:solidFill>
                <a:srgbClr val="0000FF"/>
              </a:solidFill>
            </a:endParaRPr>
          </a:p>
        </p:txBody>
      </p:sp>
      <p:pic>
        <p:nvPicPr>
          <p:cNvPr id="567" name="Google Shape;567;p69"/>
          <p:cNvPicPr preferRelativeResize="0"/>
          <p:nvPr/>
        </p:nvPicPr>
        <p:blipFill>
          <a:blip r:embed="rId3">
            <a:alphaModFix/>
          </a:blip>
          <a:stretch>
            <a:fillRect/>
          </a:stretch>
        </p:blipFill>
        <p:spPr>
          <a:xfrm>
            <a:off x="152400" y="2224300"/>
            <a:ext cx="8839199" cy="594686"/>
          </a:xfrm>
          <a:prstGeom prst="rect">
            <a:avLst/>
          </a:prstGeom>
          <a:noFill/>
          <a:ln>
            <a:noFill/>
          </a:ln>
        </p:spPr>
      </p:pic>
      <p:sp>
        <p:nvSpPr>
          <p:cNvPr id="568" name="Google Shape;568;p69"/>
          <p:cNvSpPr txBox="1"/>
          <p:nvPr/>
        </p:nvSpPr>
        <p:spPr>
          <a:xfrm>
            <a:off x="514125" y="1224150"/>
            <a:ext cx="8030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Let’s look at the line we differentiated by hand earlier, in the generated code budyko_sellers_tl</a:t>
            </a:r>
            <a:endParaRPr sz="2500">
              <a:solidFill>
                <a:schemeClr val="dk2"/>
              </a:solidFill>
            </a:endParaRPr>
          </a:p>
        </p:txBody>
      </p:sp>
      <p:sp>
        <p:nvSpPr>
          <p:cNvPr id="569" name="Google Shape;569;p69"/>
          <p:cNvSpPr txBox="1"/>
          <p:nvPr/>
        </p:nvSpPr>
        <p:spPr>
          <a:xfrm>
            <a:off x="311700" y="3249725"/>
            <a:ext cx="8709300" cy="846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2000" b="1">
                <a:solidFill>
                  <a:schemeClr val="dk1"/>
                </a:solidFill>
                <a:highlight>
                  <a:schemeClr val="lt1"/>
                </a:highlight>
              </a:rPr>
              <a:t>Fout(i)</a:t>
            </a:r>
            <a:r>
              <a:rPr lang="en" sz="2000">
                <a:solidFill>
                  <a:schemeClr val="dk1"/>
                </a:solidFill>
                <a:highlight>
                  <a:schemeClr val="lt1"/>
                </a:highlight>
              </a:rPr>
              <a:t> = epsilon*sigma* </a:t>
            </a:r>
            <a:r>
              <a:rPr lang="en" sz="2000" b="1">
                <a:solidFill>
                  <a:schemeClr val="dk1"/>
                </a:solidFill>
                <a:highlight>
                  <a:schemeClr val="lt1"/>
                </a:highlight>
              </a:rPr>
              <a:t>T(i)**4</a:t>
            </a:r>
            <a:r>
              <a:rPr lang="en" sz="2000">
                <a:solidFill>
                  <a:schemeClr val="dk1"/>
                </a:solidFill>
                <a:highlight>
                  <a:schemeClr val="lt1"/>
                </a:highlight>
              </a:rPr>
              <a:t>  </a:t>
            </a:r>
            <a:r>
              <a:rPr lang="en" sz="1500">
                <a:solidFill>
                  <a:schemeClr val="dk1"/>
                </a:solidFill>
                <a:highlight>
                  <a:schemeClr val="lt1"/>
                </a:highlight>
              </a:rPr>
              <a:t>                              (OG non-linear forward code)</a:t>
            </a:r>
            <a:endParaRPr sz="1500" b="1">
              <a:solidFill>
                <a:schemeClr val="dk1"/>
              </a:solidFill>
              <a:highlight>
                <a:schemeClr val="lt1"/>
              </a:highlight>
            </a:endParaRPr>
          </a:p>
          <a:p>
            <a:pPr marL="457200" lvl="0" indent="0" algn="l" rtl="0">
              <a:lnSpc>
                <a:spcPct val="115000"/>
              </a:lnSpc>
              <a:spcBef>
                <a:spcPts val="0"/>
              </a:spcBef>
              <a:spcAft>
                <a:spcPts val="0"/>
              </a:spcAft>
              <a:buNone/>
            </a:pPr>
            <a:r>
              <a:rPr lang="en" sz="2000" b="1">
                <a:solidFill>
                  <a:schemeClr val="dk1"/>
                </a:solidFill>
                <a:highlight>
                  <a:schemeClr val="lt1"/>
                </a:highlight>
              </a:rPr>
              <a:t>Fout_tl(i)</a:t>
            </a:r>
            <a:r>
              <a:rPr lang="en" sz="2000">
                <a:solidFill>
                  <a:schemeClr val="dk1"/>
                </a:solidFill>
                <a:highlight>
                  <a:schemeClr val="lt1"/>
                </a:highlight>
              </a:rPr>
              <a:t> = </a:t>
            </a:r>
            <a:r>
              <a:rPr lang="en" sz="2000">
                <a:solidFill>
                  <a:srgbClr val="9900FF"/>
                </a:solidFill>
                <a:highlight>
                  <a:schemeClr val="lt1"/>
                </a:highlight>
              </a:rPr>
              <a:t>4*epsilon*sigma* </a:t>
            </a:r>
            <a:r>
              <a:rPr lang="en" sz="2000" b="1">
                <a:solidFill>
                  <a:srgbClr val="9900FF"/>
                </a:solidFill>
                <a:highlight>
                  <a:schemeClr val="lt1"/>
                </a:highlight>
              </a:rPr>
              <a:t>T(i)**3</a:t>
            </a:r>
            <a:r>
              <a:rPr lang="en" sz="2000">
                <a:solidFill>
                  <a:schemeClr val="dk1"/>
                </a:solidFill>
                <a:highlight>
                  <a:schemeClr val="lt1"/>
                </a:highlight>
              </a:rPr>
              <a:t>*</a:t>
            </a:r>
            <a:r>
              <a:rPr lang="en" sz="2000" b="1">
                <a:solidFill>
                  <a:schemeClr val="dk1"/>
                </a:solidFill>
                <a:highlight>
                  <a:schemeClr val="lt1"/>
                </a:highlight>
              </a:rPr>
              <a:t>T_tl(i)</a:t>
            </a:r>
            <a:r>
              <a:rPr lang="en" sz="1500">
                <a:solidFill>
                  <a:schemeClr val="dk1"/>
                </a:solidFill>
                <a:highlight>
                  <a:schemeClr val="lt1"/>
                </a:highlight>
              </a:rPr>
              <a:t>         (Propagating pertubations)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Tangent linear code</a:t>
            </a:r>
            <a:endParaRPr/>
          </a:p>
        </p:txBody>
      </p:sp>
      <p:sp>
        <p:nvSpPr>
          <p:cNvPr id="575" name="Google Shape;57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576" name="Google Shape;576;p70"/>
          <p:cNvSpPr txBox="1"/>
          <p:nvPr/>
        </p:nvSpPr>
        <p:spPr>
          <a:xfrm>
            <a:off x="0" y="524375"/>
            <a:ext cx="91440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 sz="1600">
                <a:solidFill>
                  <a:schemeClr val="dk2"/>
                </a:solidFill>
              </a:rPr>
              <a:t>budyko_sellers takes in vector </a:t>
            </a:r>
            <a:r>
              <a:rPr lang="en" sz="1600">
                <a:solidFill>
                  <a:srgbClr val="FF0000"/>
                </a:solidFill>
              </a:rPr>
              <a:t>xxs (control) </a:t>
            </a:r>
            <a:r>
              <a:rPr lang="en" sz="1600">
                <a:solidFill>
                  <a:schemeClr val="dk2"/>
                </a:solidFill>
              </a:rPr>
              <a:t>and computes scalar </a:t>
            </a:r>
            <a:r>
              <a:rPr lang="en" sz="1600">
                <a:solidFill>
                  <a:srgbClr val="0000FF"/>
                </a:solidFill>
              </a:rPr>
              <a:t>J (QoI)</a:t>
            </a:r>
            <a:endParaRPr sz="1600">
              <a:solidFill>
                <a:srgbClr val="0000FF"/>
              </a:solidFill>
            </a:endParaRPr>
          </a:p>
          <a:p>
            <a:pPr marL="457200" lvl="0" indent="-330200" algn="l" rtl="0">
              <a:lnSpc>
                <a:spcPct val="100000"/>
              </a:lnSpc>
              <a:spcBef>
                <a:spcPts val="0"/>
              </a:spcBef>
              <a:spcAft>
                <a:spcPts val="0"/>
              </a:spcAft>
              <a:buSzPts val="1600"/>
              <a:buChar char="●"/>
            </a:pPr>
            <a:r>
              <a:rPr lang="en" sz="1600">
                <a:solidFill>
                  <a:schemeClr val="dk2"/>
                </a:solidFill>
              </a:rPr>
              <a:t>budyko_sellers_tl takes in vector </a:t>
            </a:r>
            <a:r>
              <a:rPr lang="en" sz="1600">
                <a:solidFill>
                  <a:srgbClr val="FF0000"/>
                </a:solidFill>
              </a:rPr>
              <a:t>xxs (control), xxs_tl  </a:t>
            </a:r>
            <a:r>
              <a:rPr lang="en" sz="1600">
                <a:solidFill>
                  <a:schemeClr val="dk2"/>
                </a:solidFill>
              </a:rPr>
              <a:t>and computes scalar </a:t>
            </a:r>
            <a:r>
              <a:rPr lang="en" sz="1600">
                <a:solidFill>
                  <a:srgbClr val="0000FF"/>
                </a:solidFill>
              </a:rPr>
              <a:t>J (QoI), J_tl</a:t>
            </a:r>
            <a:endParaRPr sz="1600">
              <a:solidFill>
                <a:srgbClr val="0000FF"/>
              </a:solidFill>
            </a:endParaRPr>
          </a:p>
        </p:txBody>
      </p:sp>
      <p:sp>
        <p:nvSpPr>
          <p:cNvPr id="577" name="Google Shape;577;p70"/>
          <p:cNvSpPr txBox="1"/>
          <p:nvPr/>
        </p:nvSpPr>
        <p:spPr>
          <a:xfrm>
            <a:off x="556950" y="1201463"/>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Let’s look at the do loop to compute the gradient</a:t>
            </a:r>
            <a:endParaRPr sz="2500">
              <a:solidFill>
                <a:schemeClr val="dk2"/>
              </a:solidFill>
            </a:endParaRPr>
          </a:p>
        </p:txBody>
      </p:sp>
      <p:pic>
        <p:nvPicPr>
          <p:cNvPr id="578" name="Google Shape;578;p70"/>
          <p:cNvPicPr preferRelativeResize="0"/>
          <p:nvPr/>
        </p:nvPicPr>
        <p:blipFill>
          <a:blip r:embed="rId3">
            <a:alphaModFix/>
          </a:blip>
          <a:stretch>
            <a:fillRect/>
          </a:stretch>
        </p:blipFill>
        <p:spPr>
          <a:xfrm>
            <a:off x="1780850" y="1770877"/>
            <a:ext cx="5582293" cy="337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1"/>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584" name="Google Shape;58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585" name="Google Shape;585;p71"/>
          <p:cNvSpPr txBox="1"/>
          <p:nvPr/>
        </p:nvSpPr>
        <p:spPr>
          <a:xfrm>
            <a:off x="4291600" y="895225"/>
            <a:ext cx="4729500" cy="58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p:txBody>
      </p:sp>
      <p:pic>
        <p:nvPicPr>
          <p:cNvPr id="586" name="Google Shape;586;p71"/>
          <p:cNvPicPr preferRelativeResize="0"/>
          <p:nvPr/>
        </p:nvPicPr>
        <p:blipFill>
          <a:blip r:embed="rId3">
            <a:alphaModFix/>
          </a:blip>
          <a:stretch>
            <a:fillRect/>
          </a:stretch>
        </p:blipFill>
        <p:spPr>
          <a:xfrm>
            <a:off x="640550" y="988375"/>
            <a:ext cx="2637952" cy="39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p:nvPr/>
        </p:nvSpPr>
        <p:spPr>
          <a:xfrm>
            <a:off x="556950" y="2287050"/>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accent2"/>
                </a:solidFill>
              </a:rPr>
              <a:t>How to get the gradients of </a:t>
            </a:r>
            <a:r>
              <a:rPr lang="en" sz="2500">
                <a:solidFill>
                  <a:srgbClr val="0000FF"/>
                </a:solidFill>
              </a:rPr>
              <a:t>J </a:t>
            </a:r>
            <a:r>
              <a:rPr lang="en" sz="2500">
                <a:solidFill>
                  <a:schemeClr val="accent2"/>
                </a:solidFill>
              </a:rPr>
              <a:t>with respect to </a:t>
            </a:r>
            <a:r>
              <a:rPr lang="en" sz="2500" b="1">
                <a:solidFill>
                  <a:srgbClr val="FF0000"/>
                </a:solidFill>
              </a:rPr>
              <a:t>x</a:t>
            </a:r>
            <a:r>
              <a:rPr lang="en" sz="2500">
                <a:solidFill>
                  <a:schemeClr val="accent2"/>
                </a:solidFill>
              </a:rPr>
              <a:t>?</a:t>
            </a:r>
            <a:endParaRPr sz="2500">
              <a:solidFill>
                <a:schemeClr val="accent2"/>
              </a:solidFill>
            </a:endParaRPr>
          </a:p>
        </p:txBody>
      </p:sp>
      <p:sp>
        <p:nvSpPr>
          <p:cNvPr id="93" name="Google Shape;9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2"/>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592" name="Google Shape;59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593" name="Google Shape;593;p72"/>
          <p:cNvSpPr txBox="1"/>
          <p:nvPr/>
        </p:nvSpPr>
        <p:spPr>
          <a:xfrm>
            <a:off x="4291600" y="895225"/>
            <a:ext cx="4729500" cy="100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 …</a:t>
            </a:r>
            <a:endParaRPr sz="1200" b="1">
              <a:solidFill>
                <a:srgbClr val="222222"/>
              </a:solidFill>
              <a:highlight>
                <a:schemeClr val="lt1"/>
              </a:highlight>
            </a:endParaRPr>
          </a:p>
          <a:p>
            <a:pPr marL="0" lvl="0" indent="457200" algn="l" rtl="0">
              <a:lnSpc>
                <a:spcPct val="115000"/>
              </a:lnSpc>
              <a:spcBef>
                <a:spcPts val="0"/>
              </a:spcBef>
              <a:spcAft>
                <a:spcPts val="0"/>
              </a:spcAft>
              <a:buNone/>
            </a:pPr>
            <a:r>
              <a:rPr lang="en" sz="1200" b="1">
                <a:solidFill>
                  <a:srgbClr val="222222"/>
                </a:solidFill>
                <a:highlight>
                  <a:schemeClr val="lt1"/>
                </a:highlight>
              </a:rPr>
              <a:t>Fout(i)</a:t>
            </a:r>
            <a:r>
              <a:rPr lang="en" sz="1200">
                <a:solidFill>
                  <a:srgbClr val="222222"/>
                </a:solidFill>
                <a:highlight>
                  <a:schemeClr val="lt1"/>
                </a:highlight>
              </a:rPr>
              <a:t> = epsilon*sigma* </a:t>
            </a:r>
            <a:r>
              <a:rPr lang="en" sz="1200" b="1">
                <a:solidFill>
                  <a:srgbClr val="222222"/>
                </a:solidFill>
                <a:highlight>
                  <a:schemeClr val="lt1"/>
                </a:highlight>
              </a:rPr>
              <a:t>T(i)**4</a:t>
            </a:r>
            <a:endParaRPr sz="1200" b="1">
              <a:solidFill>
                <a:srgbClr val="222222"/>
              </a:solidFill>
              <a:highlight>
                <a:schemeClr val="lt1"/>
              </a:highlight>
            </a:endParaRPr>
          </a:p>
        </p:txBody>
      </p:sp>
      <p:pic>
        <p:nvPicPr>
          <p:cNvPr id="594" name="Google Shape;594;p72"/>
          <p:cNvPicPr preferRelativeResize="0"/>
          <p:nvPr/>
        </p:nvPicPr>
        <p:blipFill>
          <a:blip r:embed="rId3">
            <a:alphaModFix/>
          </a:blip>
          <a:stretch>
            <a:fillRect/>
          </a:stretch>
        </p:blipFill>
        <p:spPr>
          <a:xfrm>
            <a:off x="640550" y="988375"/>
            <a:ext cx="2637952" cy="393600"/>
          </a:xfrm>
          <a:prstGeom prst="rect">
            <a:avLst/>
          </a:prstGeom>
          <a:noFill/>
          <a:ln>
            <a:noFill/>
          </a:ln>
        </p:spPr>
      </p:pic>
      <p:pic>
        <p:nvPicPr>
          <p:cNvPr id="595" name="Google Shape;595;p72"/>
          <p:cNvPicPr preferRelativeResize="0"/>
          <p:nvPr/>
        </p:nvPicPr>
        <p:blipFill rotWithShape="1">
          <a:blip r:embed="rId4">
            <a:alphaModFix/>
          </a:blip>
          <a:srcRect l="23312"/>
          <a:stretch/>
        </p:blipFill>
        <p:spPr>
          <a:xfrm>
            <a:off x="0" y="1440937"/>
            <a:ext cx="4305999" cy="314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601" name="Google Shape;601;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602" name="Google Shape;602;p73"/>
          <p:cNvSpPr txBox="1"/>
          <p:nvPr/>
        </p:nvSpPr>
        <p:spPr>
          <a:xfrm>
            <a:off x="4291600" y="895225"/>
            <a:ext cx="4729500" cy="185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 …</a:t>
            </a:r>
            <a:endParaRPr sz="1200" b="1">
              <a:solidFill>
                <a:srgbClr val="222222"/>
              </a:solidFill>
              <a:highlight>
                <a:schemeClr val="lt1"/>
              </a:highlight>
            </a:endParaRPr>
          </a:p>
          <a:p>
            <a:pPr marL="0" lvl="0" indent="457200" algn="l" rtl="0">
              <a:lnSpc>
                <a:spcPct val="115000"/>
              </a:lnSpc>
              <a:spcBef>
                <a:spcPts val="0"/>
              </a:spcBef>
              <a:spcAft>
                <a:spcPts val="0"/>
              </a:spcAft>
              <a:buNone/>
            </a:pPr>
            <a:r>
              <a:rPr lang="en" sz="1200" b="1">
                <a:solidFill>
                  <a:srgbClr val="222222"/>
                </a:solidFill>
                <a:highlight>
                  <a:schemeClr val="lt1"/>
                </a:highlight>
              </a:rPr>
              <a:t>Fout(i)</a:t>
            </a:r>
            <a:r>
              <a:rPr lang="en" sz="1200">
                <a:solidFill>
                  <a:srgbClr val="222222"/>
                </a:solidFill>
                <a:highlight>
                  <a:schemeClr val="lt1"/>
                </a:highlight>
              </a:rPr>
              <a:t> = epsilon*sigma* </a:t>
            </a:r>
            <a:r>
              <a:rPr lang="en" sz="1200" b="1">
                <a:solidFill>
                  <a:srgbClr val="222222"/>
                </a:solidFill>
                <a:highlight>
                  <a:schemeClr val="lt1"/>
                </a:highlight>
              </a:rPr>
              <a:t>T(i)**4</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rgbClr val="00FF00"/>
                </a:highlight>
              </a:rPr>
              <a:t>          STORE(T(i)) # save T_old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  (T updated)…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End do</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End do</a:t>
            </a:r>
            <a:endParaRPr sz="1200" b="1">
              <a:solidFill>
                <a:srgbClr val="222222"/>
              </a:solidFill>
              <a:highlight>
                <a:schemeClr val="lt1"/>
              </a:highlight>
            </a:endParaRPr>
          </a:p>
        </p:txBody>
      </p:sp>
      <p:pic>
        <p:nvPicPr>
          <p:cNvPr id="603" name="Google Shape;603;p73"/>
          <p:cNvPicPr preferRelativeResize="0"/>
          <p:nvPr/>
        </p:nvPicPr>
        <p:blipFill>
          <a:blip r:embed="rId3">
            <a:alphaModFix/>
          </a:blip>
          <a:stretch>
            <a:fillRect/>
          </a:stretch>
        </p:blipFill>
        <p:spPr>
          <a:xfrm>
            <a:off x="640550" y="988375"/>
            <a:ext cx="2637952" cy="393600"/>
          </a:xfrm>
          <a:prstGeom prst="rect">
            <a:avLst/>
          </a:prstGeom>
          <a:noFill/>
          <a:ln>
            <a:noFill/>
          </a:ln>
        </p:spPr>
      </p:pic>
      <p:pic>
        <p:nvPicPr>
          <p:cNvPr id="604" name="Google Shape;604;p73"/>
          <p:cNvPicPr preferRelativeResize="0"/>
          <p:nvPr/>
        </p:nvPicPr>
        <p:blipFill>
          <a:blip r:embed="rId4">
            <a:alphaModFix/>
          </a:blip>
          <a:stretch>
            <a:fillRect/>
          </a:stretch>
        </p:blipFill>
        <p:spPr>
          <a:xfrm>
            <a:off x="619477" y="1814525"/>
            <a:ext cx="2680147" cy="314625"/>
          </a:xfrm>
          <a:prstGeom prst="rect">
            <a:avLst/>
          </a:prstGeom>
          <a:noFill/>
          <a:ln>
            <a:noFill/>
          </a:ln>
        </p:spPr>
      </p:pic>
      <p:pic>
        <p:nvPicPr>
          <p:cNvPr id="605" name="Google Shape;605;p73"/>
          <p:cNvPicPr preferRelativeResize="0"/>
          <p:nvPr/>
        </p:nvPicPr>
        <p:blipFill rotWithShape="1">
          <a:blip r:embed="rId5">
            <a:alphaModFix/>
          </a:blip>
          <a:srcRect l="23312"/>
          <a:stretch/>
        </p:blipFill>
        <p:spPr>
          <a:xfrm>
            <a:off x="0" y="1440937"/>
            <a:ext cx="4305999" cy="314625"/>
          </a:xfrm>
          <a:prstGeom prst="rect">
            <a:avLst/>
          </a:prstGeom>
          <a:noFill/>
          <a:ln>
            <a:noFill/>
          </a:ln>
        </p:spPr>
      </p:pic>
      <p:pic>
        <p:nvPicPr>
          <p:cNvPr id="606" name="Google Shape;606;p73"/>
          <p:cNvPicPr preferRelativeResize="0"/>
          <p:nvPr/>
        </p:nvPicPr>
        <p:blipFill>
          <a:blip r:embed="rId6">
            <a:alphaModFix/>
          </a:blip>
          <a:stretch>
            <a:fillRect/>
          </a:stretch>
        </p:blipFill>
        <p:spPr>
          <a:xfrm>
            <a:off x="1513564" y="2188125"/>
            <a:ext cx="891975" cy="505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4"/>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612" name="Google Shape;61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613" name="Google Shape;613;p74"/>
          <p:cNvSpPr txBox="1"/>
          <p:nvPr/>
        </p:nvSpPr>
        <p:spPr>
          <a:xfrm>
            <a:off x="4291600" y="895225"/>
            <a:ext cx="4729500" cy="2281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 …</a:t>
            </a:r>
            <a:endParaRPr sz="1200" b="1">
              <a:solidFill>
                <a:srgbClr val="222222"/>
              </a:solidFill>
              <a:highlight>
                <a:schemeClr val="lt1"/>
              </a:highlight>
            </a:endParaRPr>
          </a:p>
          <a:p>
            <a:pPr marL="0" lvl="0" indent="457200" algn="l" rtl="0">
              <a:lnSpc>
                <a:spcPct val="115000"/>
              </a:lnSpc>
              <a:spcBef>
                <a:spcPts val="0"/>
              </a:spcBef>
              <a:spcAft>
                <a:spcPts val="0"/>
              </a:spcAft>
              <a:buNone/>
            </a:pPr>
            <a:r>
              <a:rPr lang="en" sz="1200" b="1">
                <a:solidFill>
                  <a:srgbClr val="222222"/>
                </a:solidFill>
                <a:highlight>
                  <a:schemeClr val="lt1"/>
                </a:highlight>
              </a:rPr>
              <a:t>Fout(i)</a:t>
            </a:r>
            <a:r>
              <a:rPr lang="en" sz="1200">
                <a:solidFill>
                  <a:srgbClr val="222222"/>
                </a:solidFill>
                <a:highlight>
                  <a:schemeClr val="lt1"/>
                </a:highlight>
              </a:rPr>
              <a:t> = epsilon*sigma* </a:t>
            </a:r>
            <a:r>
              <a:rPr lang="en" sz="1200" b="1">
                <a:solidFill>
                  <a:srgbClr val="222222"/>
                </a:solidFill>
                <a:highlight>
                  <a:schemeClr val="lt1"/>
                </a:highlight>
              </a:rPr>
              <a:t>T(i)**4</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rgbClr val="00FF00"/>
                </a:highlight>
              </a:rPr>
              <a:t>          STORE(T(i)) # save T_old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  (T updated)…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End do</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End do</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Do t = T, 1, -1</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N, 1, -1</a:t>
            </a:r>
            <a:endParaRPr sz="1200" b="1">
              <a:solidFill>
                <a:srgbClr val="222222"/>
              </a:solidFill>
              <a:highlight>
                <a:schemeClr val="lt1"/>
              </a:highlight>
            </a:endParaRPr>
          </a:p>
        </p:txBody>
      </p:sp>
      <p:pic>
        <p:nvPicPr>
          <p:cNvPr id="614" name="Google Shape;614;p74"/>
          <p:cNvPicPr preferRelativeResize="0"/>
          <p:nvPr/>
        </p:nvPicPr>
        <p:blipFill>
          <a:blip r:embed="rId3">
            <a:alphaModFix/>
          </a:blip>
          <a:stretch>
            <a:fillRect/>
          </a:stretch>
        </p:blipFill>
        <p:spPr>
          <a:xfrm>
            <a:off x="640550" y="988375"/>
            <a:ext cx="2637952" cy="393600"/>
          </a:xfrm>
          <a:prstGeom prst="rect">
            <a:avLst/>
          </a:prstGeom>
          <a:noFill/>
          <a:ln>
            <a:noFill/>
          </a:ln>
        </p:spPr>
      </p:pic>
      <p:pic>
        <p:nvPicPr>
          <p:cNvPr id="615" name="Google Shape;615;p74"/>
          <p:cNvPicPr preferRelativeResize="0"/>
          <p:nvPr/>
        </p:nvPicPr>
        <p:blipFill>
          <a:blip r:embed="rId4">
            <a:alphaModFix/>
          </a:blip>
          <a:stretch>
            <a:fillRect/>
          </a:stretch>
        </p:blipFill>
        <p:spPr>
          <a:xfrm>
            <a:off x="619477" y="1814525"/>
            <a:ext cx="2680147" cy="314625"/>
          </a:xfrm>
          <a:prstGeom prst="rect">
            <a:avLst/>
          </a:prstGeom>
          <a:noFill/>
          <a:ln>
            <a:noFill/>
          </a:ln>
        </p:spPr>
      </p:pic>
      <p:pic>
        <p:nvPicPr>
          <p:cNvPr id="616" name="Google Shape;616;p74"/>
          <p:cNvPicPr preferRelativeResize="0"/>
          <p:nvPr/>
        </p:nvPicPr>
        <p:blipFill rotWithShape="1">
          <a:blip r:embed="rId5">
            <a:alphaModFix/>
          </a:blip>
          <a:srcRect l="23312"/>
          <a:stretch/>
        </p:blipFill>
        <p:spPr>
          <a:xfrm>
            <a:off x="0" y="1440937"/>
            <a:ext cx="4305999" cy="314625"/>
          </a:xfrm>
          <a:prstGeom prst="rect">
            <a:avLst/>
          </a:prstGeom>
          <a:noFill/>
          <a:ln>
            <a:noFill/>
          </a:ln>
        </p:spPr>
      </p:pic>
      <p:pic>
        <p:nvPicPr>
          <p:cNvPr id="617" name="Google Shape;617;p74"/>
          <p:cNvPicPr preferRelativeResize="0"/>
          <p:nvPr/>
        </p:nvPicPr>
        <p:blipFill>
          <a:blip r:embed="rId6">
            <a:alphaModFix/>
          </a:blip>
          <a:stretch>
            <a:fillRect/>
          </a:stretch>
        </p:blipFill>
        <p:spPr>
          <a:xfrm>
            <a:off x="1513564" y="2188125"/>
            <a:ext cx="891975" cy="505100"/>
          </a:xfrm>
          <a:prstGeom prst="rect">
            <a:avLst/>
          </a:prstGeom>
          <a:noFill/>
          <a:ln>
            <a:noFill/>
          </a:ln>
        </p:spPr>
      </p:pic>
      <p:pic>
        <p:nvPicPr>
          <p:cNvPr id="618" name="Google Shape;618;p74"/>
          <p:cNvPicPr preferRelativeResize="0"/>
          <p:nvPr/>
        </p:nvPicPr>
        <p:blipFill>
          <a:blip r:embed="rId7">
            <a:alphaModFix/>
          </a:blip>
          <a:stretch>
            <a:fillRect/>
          </a:stretch>
        </p:blipFill>
        <p:spPr>
          <a:xfrm>
            <a:off x="915671" y="2735888"/>
            <a:ext cx="2087791" cy="39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5"/>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624" name="Google Shape;624;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625" name="Google Shape;625;p75"/>
          <p:cNvSpPr txBox="1"/>
          <p:nvPr/>
        </p:nvSpPr>
        <p:spPr>
          <a:xfrm>
            <a:off x="4291600" y="895225"/>
            <a:ext cx="4729500" cy="270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 …</a:t>
            </a:r>
            <a:endParaRPr sz="1200" b="1">
              <a:solidFill>
                <a:srgbClr val="222222"/>
              </a:solidFill>
              <a:highlight>
                <a:schemeClr val="lt1"/>
              </a:highlight>
            </a:endParaRPr>
          </a:p>
          <a:p>
            <a:pPr marL="0" lvl="0" indent="457200" algn="l" rtl="0">
              <a:lnSpc>
                <a:spcPct val="115000"/>
              </a:lnSpc>
              <a:spcBef>
                <a:spcPts val="0"/>
              </a:spcBef>
              <a:spcAft>
                <a:spcPts val="0"/>
              </a:spcAft>
              <a:buNone/>
            </a:pPr>
            <a:r>
              <a:rPr lang="en" sz="1200" b="1">
                <a:solidFill>
                  <a:srgbClr val="222222"/>
                </a:solidFill>
                <a:highlight>
                  <a:schemeClr val="lt1"/>
                </a:highlight>
              </a:rPr>
              <a:t>Fout(i)</a:t>
            </a:r>
            <a:r>
              <a:rPr lang="en" sz="1200">
                <a:solidFill>
                  <a:srgbClr val="222222"/>
                </a:solidFill>
                <a:highlight>
                  <a:schemeClr val="lt1"/>
                </a:highlight>
              </a:rPr>
              <a:t> = epsilon*sigma* </a:t>
            </a:r>
            <a:r>
              <a:rPr lang="en" sz="1200" b="1">
                <a:solidFill>
                  <a:srgbClr val="222222"/>
                </a:solidFill>
                <a:highlight>
                  <a:schemeClr val="lt1"/>
                </a:highlight>
              </a:rPr>
              <a:t>T(i)**4</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rgbClr val="00FF00"/>
                </a:highlight>
              </a:rPr>
              <a:t>          STORE(T(i)) # save T_old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  (T updated)…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End do</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End do</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Do t = T, 1, -1</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N, 1, -1</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AFTER_AD (T_new is available but we need T_old) …</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a:t>
            </a:r>
            <a:r>
              <a:rPr lang="en" sz="1200" b="1">
                <a:solidFill>
                  <a:srgbClr val="222222"/>
                </a:solidFill>
                <a:highlight>
                  <a:srgbClr val="00FF00"/>
                </a:highlight>
              </a:rPr>
              <a:t>RETRIEVE(T(i)) # get T_old</a:t>
            </a:r>
            <a:endParaRPr sz="1200" b="1">
              <a:solidFill>
                <a:srgbClr val="222222"/>
              </a:solidFill>
              <a:highlight>
                <a:schemeClr val="lt1"/>
              </a:highlight>
            </a:endParaRPr>
          </a:p>
        </p:txBody>
      </p:sp>
      <p:pic>
        <p:nvPicPr>
          <p:cNvPr id="626" name="Google Shape;626;p75"/>
          <p:cNvPicPr preferRelativeResize="0"/>
          <p:nvPr/>
        </p:nvPicPr>
        <p:blipFill>
          <a:blip r:embed="rId3">
            <a:alphaModFix/>
          </a:blip>
          <a:stretch>
            <a:fillRect/>
          </a:stretch>
        </p:blipFill>
        <p:spPr>
          <a:xfrm>
            <a:off x="640550" y="988375"/>
            <a:ext cx="2637952" cy="393600"/>
          </a:xfrm>
          <a:prstGeom prst="rect">
            <a:avLst/>
          </a:prstGeom>
          <a:noFill/>
          <a:ln>
            <a:noFill/>
          </a:ln>
        </p:spPr>
      </p:pic>
      <p:pic>
        <p:nvPicPr>
          <p:cNvPr id="627" name="Google Shape;627;p75"/>
          <p:cNvPicPr preferRelativeResize="0"/>
          <p:nvPr/>
        </p:nvPicPr>
        <p:blipFill>
          <a:blip r:embed="rId4">
            <a:alphaModFix/>
          </a:blip>
          <a:stretch>
            <a:fillRect/>
          </a:stretch>
        </p:blipFill>
        <p:spPr>
          <a:xfrm>
            <a:off x="640563" y="3172151"/>
            <a:ext cx="2637950" cy="314624"/>
          </a:xfrm>
          <a:prstGeom prst="rect">
            <a:avLst/>
          </a:prstGeom>
          <a:noFill/>
          <a:ln>
            <a:noFill/>
          </a:ln>
        </p:spPr>
      </p:pic>
      <p:pic>
        <p:nvPicPr>
          <p:cNvPr id="628" name="Google Shape;628;p75"/>
          <p:cNvPicPr preferRelativeResize="0"/>
          <p:nvPr/>
        </p:nvPicPr>
        <p:blipFill>
          <a:blip r:embed="rId5">
            <a:alphaModFix/>
          </a:blip>
          <a:stretch>
            <a:fillRect/>
          </a:stretch>
        </p:blipFill>
        <p:spPr>
          <a:xfrm>
            <a:off x="619477" y="1814525"/>
            <a:ext cx="2680147" cy="314625"/>
          </a:xfrm>
          <a:prstGeom prst="rect">
            <a:avLst/>
          </a:prstGeom>
          <a:noFill/>
          <a:ln>
            <a:noFill/>
          </a:ln>
        </p:spPr>
      </p:pic>
      <p:pic>
        <p:nvPicPr>
          <p:cNvPr id="629" name="Google Shape;629;p75"/>
          <p:cNvPicPr preferRelativeResize="0"/>
          <p:nvPr/>
        </p:nvPicPr>
        <p:blipFill rotWithShape="1">
          <a:blip r:embed="rId6">
            <a:alphaModFix/>
          </a:blip>
          <a:srcRect l="23312"/>
          <a:stretch/>
        </p:blipFill>
        <p:spPr>
          <a:xfrm>
            <a:off x="0" y="1440937"/>
            <a:ext cx="4305999" cy="314625"/>
          </a:xfrm>
          <a:prstGeom prst="rect">
            <a:avLst/>
          </a:prstGeom>
          <a:noFill/>
          <a:ln>
            <a:noFill/>
          </a:ln>
        </p:spPr>
      </p:pic>
      <p:pic>
        <p:nvPicPr>
          <p:cNvPr id="630" name="Google Shape;630;p75"/>
          <p:cNvPicPr preferRelativeResize="0"/>
          <p:nvPr/>
        </p:nvPicPr>
        <p:blipFill>
          <a:blip r:embed="rId7">
            <a:alphaModFix/>
          </a:blip>
          <a:stretch>
            <a:fillRect/>
          </a:stretch>
        </p:blipFill>
        <p:spPr>
          <a:xfrm>
            <a:off x="1513564" y="2188125"/>
            <a:ext cx="891975" cy="505100"/>
          </a:xfrm>
          <a:prstGeom prst="rect">
            <a:avLst/>
          </a:prstGeom>
          <a:noFill/>
          <a:ln>
            <a:noFill/>
          </a:ln>
        </p:spPr>
      </p:pic>
      <p:pic>
        <p:nvPicPr>
          <p:cNvPr id="631" name="Google Shape;631;p75"/>
          <p:cNvPicPr preferRelativeResize="0"/>
          <p:nvPr/>
        </p:nvPicPr>
        <p:blipFill>
          <a:blip r:embed="rId8">
            <a:alphaModFix/>
          </a:blip>
          <a:stretch>
            <a:fillRect/>
          </a:stretch>
        </p:blipFill>
        <p:spPr>
          <a:xfrm>
            <a:off x="915671" y="2735888"/>
            <a:ext cx="2087791" cy="393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6"/>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637" name="Google Shape;63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638" name="Google Shape;638;p76"/>
          <p:cNvSpPr txBox="1"/>
          <p:nvPr/>
        </p:nvSpPr>
        <p:spPr>
          <a:xfrm>
            <a:off x="4291600" y="895225"/>
            <a:ext cx="4729500" cy="37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22222"/>
                </a:solidFill>
                <a:highlight>
                  <a:schemeClr val="lt1"/>
                </a:highlight>
              </a:rPr>
              <a:t>Do t = 1, T</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1, N</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 …</a:t>
            </a:r>
            <a:endParaRPr sz="1200" b="1">
              <a:solidFill>
                <a:srgbClr val="222222"/>
              </a:solidFill>
              <a:highlight>
                <a:schemeClr val="lt1"/>
              </a:highlight>
            </a:endParaRPr>
          </a:p>
          <a:p>
            <a:pPr marL="0" lvl="0" indent="457200" algn="l" rtl="0">
              <a:lnSpc>
                <a:spcPct val="115000"/>
              </a:lnSpc>
              <a:spcBef>
                <a:spcPts val="0"/>
              </a:spcBef>
              <a:spcAft>
                <a:spcPts val="0"/>
              </a:spcAft>
              <a:buNone/>
            </a:pPr>
            <a:r>
              <a:rPr lang="en" sz="1200" b="1">
                <a:solidFill>
                  <a:srgbClr val="222222"/>
                </a:solidFill>
                <a:highlight>
                  <a:schemeClr val="lt1"/>
                </a:highlight>
              </a:rPr>
              <a:t>Fout(i)</a:t>
            </a:r>
            <a:r>
              <a:rPr lang="en" sz="1200">
                <a:solidFill>
                  <a:srgbClr val="222222"/>
                </a:solidFill>
                <a:highlight>
                  <a:schemeClr val="lt1"/>
                </a:highlight>
              </a:rPr>
              <a:t> = epsilon*sigma* </a:t>
            </a:r>
            <a:r>
              <a:rPr lang="en" sz="1200" b="1">
                <a:solidFill>
                  <a:srgbClr val="222222"/>
                </a:solidFill>
                <a:highlight>
                  <a:schemeClr val="lt1"/>
                </a:highlight>
              </a:rPr>
              <a:t>T(i)**4</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rgbClr val="00FF00"/>
                </a:highlight>
              </a:rPr>
              <a:t>          STORE(T(i)) # save T_old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  (T updated)…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End do</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End do</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Do t = T, 1, -1</a:t>
            </a:r>
            <a:endParaRPr sz="1200" b="1">
              <a:solidFill>
                <a:srgbClr val="222222"/>
              </a:solidFill>
              <a:highlight>
                <a:schemeClr val="accent3"/>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Do i = N, 1, -1</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3"/>
                </a:highlight>
              </a:rPr>
              <a:t>           … AFTER_AD (T_new is available but we need T_old) …</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a:t>
            </a:r>
            <a:r>
              <a:rPr lang="en" sz="1200" b="1">
                <a:solidFill>
                  <a:srgbClr val="222222"/>
                </a:solidFill>
                <a:highlight>
                  <a:srgbClr val="00FF00"/>
                </a:highlight>
              </a:rPr>
              <a:t>RETRIEVE(T(i)) # get T_old</a:t>
            </a:r>
            <a:endParaRPr sz="1200" b="1">
              <a:solidFill>
                <a:srgbClr val="222222"/>
              </a:solidFill>
              <a:highlight>
                <a:srgbClr val="00FF00"/>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T_ad(i) </a:t>
            </a:r>
            <a:r>
              <a:rPr lang="en" sz="1200">
                <a:solidFill>
                  <a:srgbClr val="222222"/>
                </a:solidFill>
                <a:highlight>
                  <a:schemeClr val="lt1"/>
                </a:highlight>
              </a:rPr>
              <a:t>= </a:t>
            </a:r>
            <a:r>
              <a:rPr lang="en" sz="1200">
                <a:solidFill>
                  <a:srgbClr val="9900FF"/>
                </a:solidFill>
                <a:highlight>
                  <a:schemeClr val="lt1"/>
                </a:highlight>
              </a:rPr>
              <a:t>1</a:t>
            </a:r>
            <a:r>
              <a:rPr lang="en" sz="1200">
                <a:solidFill>
                  <a:srgbClr val="222222"/>
                </a:solidFill>
                <a:highlight>
                  <a:schemeClr val="lt1"/>
                </a:highlight>
              </a:rPr>
              <a:t>*</a:t>
            </a:r>
            <a:r>
              <a:rPr lang="en" sz="1200" b="1">
                <a:solidFill>
                  <a:srgbClr val="222222"/>
                </a:solidFill>
                <a:highlight>
                  <a:schemeClr val="lt1"/>
                </a:highlight>
              </a:rPr>
              <a:t>T_ad(i) + </a:t>
            </a:r>
            <a:r>
              <a:rPr lang="en" sz="1200">
                <a:solidFill>
                  <a:srgbClr val="9900FF"/>
                </a:solidFill>
                <a:highlight>
                  <a:schemeClr val="lt1"/>
                </a:highlight>
              </a:rPr>
              <a:t>4*epsilon*sigma</a:t>
            </a:r>
            <a:r>
              <a:rPr lang="en" sz="1200" b="1">
                <a:solidFill>
                  <a:srgbClr val="9900FF"/>
                </a:solidFill>
                <a:highlight>
                  <a:schemeClr val="lt1"/>
                </a:highlight>
              </a:rPr>
              <a:t>*T(i)**3</a:t>
            </a:r>
            <a:r>
              <a:rPr lang="en" sz="1200" b="1">
                <a:solidFill>
                  <a:srgbClr val="222222"/>
                </a:solidFill>
                <a:highlight>
                  <a:schemeClr val="lt1"/>
                </a:highlight>
              </a:rPr>
              <a:t>*Fout_ad(ad)</a:t>
            </a:r>
            <a:endParaRPr sz="1200" b="1">
              <a:solidFill>
                <a:srgbClr val="222222"/>
              </a:solidFill>
              <a:highlight>
                <a:srgbClr val="00FF00"/>
              </a:highlight>
            </a:endParaRPr>
          </a:p>
          <a:p>
            <a:pPr marL="457200" lvl="0" indent="0" algn="l" rtl="0">
              <a:lnSpc>
                <a:spcPct val="115000"/>
              </a:lnSpc>
              <a:spcBef>
                <a:spcPts val="0"/>
              </a:spcBef>
              <a:spcAft>
                <a:spcPts val="0"/>
              </a:spcAft>
              <a:buNone/>
            </a:pPr>
            <a:r>
              <a:rPr lang="en" sz="1200" b="1">
                <a:solidFill>
                  <a:srgbClr val="222222"/>
                </a:solidFill>
                <a:highlight>
                  <a:schemeClr val="lt1"/>
                </a:highlight>
              </a:rPr>
              <a:t>Fout_ad(i)</a:t>
            </a:r>
            <a:r>
              <a:rPr lang="en" sz="1200">
                <a:solidFill>
                  <a:srgbClr val="222222"/>
                </a:solidFill>
                <a:highlight>
                  <a:schemeClr val="lt1"/>
                </a:highlight>
              </a:rPr>
              <a:t> = </a:t>
            </a:r>
            <a:r>
              <a:rPr lang="en" sz="1200">
                <a:solidFill>
                  <a:srgbClr val="9900FF"/>
                </a:solidFill>
                <a:highlight>
                  <a:schemeClr val="lt1"/>
                </a:highlight>
              </a:rPr>
              <a:t>0</a:t>
            </a:r>
            <a:r>
              <a:rPr lang="en" sz="1200">
                <a:solidFill>
                  <a:srgbClr val="222222"/>
                </a:solidFill>
                <a:highlight>
                  <a:schemeClr val="lt1"/>
                </a:highlight>
              </a:rPr>
              <a:t>*</a:t>
            </a:r>
            <a:r>
              <a:rPr lang="en" sz="1200" b="1">
                <a:solidFill>
                  <a:srgbClr val="222222"/>
                </a:solidFill>
                <a:highlight>
                  <a:schemeClr val="lt1"/>
                </a:highlight>
              </a:rPr>
              <a:t>T_ad(i)+</a:t>
            </a:r>
            <a:r>
              <a:rPr lang="en" sz="1200">
                <a:solidFill>
                  <a:srgbClr val="9900FF"/>
                </a:solidFill>
                <a:highlight>
                  <a:schemeClr val="lt1"/>
                </a:highlight>
              </a:rPr>
              <a:t>0</a:t>
            </a:r>
            <a:r>
              <a:rPr lang="en" sz="1200" b="1">
                <a:solidFill>
                  <a:srgbClr val="222222"/>
                </a:solidFill>
                <a:highlight>
                  <a:schemeClr val="lt1"/>
                </a:highlight>
              </a:rPr>
              <a:t>*Fout_ad(ad) = 0</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accent5"/>
                </a:highlight>
              </a:rPr>
              <a:t>           … BEFORE_AD …</a:t>
            </a:r>
            <a:endParaRPr sz="1200" b="1">
              <a:solidFill>
                <a:srgbClr val="222222"/>
              </a:solidFill>
              <a:highlight>
                <a:schemeClr val="lt1"/>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   End do</a:t>
            </a:r>
            <a:endParaRPr sz="1200" b="1">
              <a:solidFill>
                <a:srgbClr val="222222"/>
              </a:solidFill>
              <a:highlight>
                <a:schemeClr val="accent5"/>
              </a:highlight>
            </a:endParaRPr>
          </a:p>
          <a:p>
            <a:pPr marL="0" lvl="0" indent="0" algn="l" rtl="0">
              <a:lnSpc>
                <a:spcPct val="115000"/>
              </a:lnSpc>
              <a:spcBef>
                <a:spcPts val="0"/>
              </a:spcBef>
              <a:spcAft>
                <a:spcPts val="0"/>
              </a:spcAft>
              <a:buNone/>
            </a:pPr>
            <a:r>
              <a:rPr lang="en" sz="1200" b="1">
                <a:solidFill>
                  <a:srgbClr val="222222"/>
                </a:solidFill>
                <a:highlight>
                  <a:schemeClr val="lt1"/>
                </a:highlight>
              </a:rPr>
              <a:t>End do</a:t>
            </a:r>
            <a:endParaRPr sz="1200" b="1">
              <a:solidFill>
                <a:srgbClr val="222222"/>
              </a:solidFill>
              <a:highlight>
                <a:schemeClr val="lt1"/>
              </a:highlight>
            </a:endParaRPr>
          </a:p>
        </p:txBody>
      </p:sp>
      <p:pic>
        <p:nvPicPr>
          <p:cNvPr id="639" name="Google Shape;639;p76"/>
          <p:cNvPicPr preferRelativeResize="0"/>
          <p:nvPr/>
        </p:nvPicPr>
        <p:blipFill>
          <a:blip r:embed="rId3">
            <a:alphaModFix/>
          </a:blip>
          <a:stretch>
            <a:fillRect/>
          </a:stretch>
        </p:blipFill>
        <p:spPr>
          <a:xfrm>
            <a:off x="640550" y="988375"/>
            <a:ext cx="2637952" cy="393600"/>
          </a:xfrm>
          <a:prstGeom prst="rect">
            <a:avLst/>
          </a:prstGeom>
          <a:noFill/>
          <a:ln>
            <a:noFill/>
          </a:ln>
        </p:spPr>
      </p:pic>
      <p:pic>
        <p:nvPicPr>
          <p:cNvPr id="640" name="Google Shape;640;p76"/>
          <p:cNvPicPr preferRelativeResize="0"/>
          <p:nvPr/>
        </p:nvPicPr>
        <p:blipFill>
          <a:blip r:embed="rId4">
            <a:alphaModFix/>
          </a:blip>
          <a:stretch>
            <a:fillRect/>
          </a:stretch>
        </p:blipFill>
        <p:spPr>
          <a:xfrm>
            <a:off x="1513526" y="4000850"/>
            <a:ext cx="891975" cy="505100"/>
          </a:xfrm>
          <a:prstGeom prst="rect">
            <a:avLst/>
          </a:prstGeom>
          <a:noFill/>
          <a:ln>
            <a:noFill/>
          </a:ln>
        </p:spPr>
      </p:pic>
      <p:pic>
        <p:nvPicPr>
          <p:cNvPr id="641" name="Google Shape;641;p76"/>
          <p:cNvPicPr preferRelativeResize="0"/>
          <p:nvPr/>
        </p:nvPicPr>
        <p:blipFill>
          <a:blip r:embed="rId5">
            <a:alphaModFix/>
          </a:blip>
          <a:stretch>
            <a:fillRect/>
          </a:stretch>
        </p:blipFill>
        <p:spPr>
          <a:xfrm>
            <a:off x="640563" y="3172151"/>
            <a:ext cx="2637950" cy="314624"/>
          </a:xfrm>
          <a:prstGeom prst="rect">
            <a:avLst/>
          </a:prstGeom>
          <a:noFill/>
          <a:ln>
            <a:noFill/>
          </a:ln>
        </p:spPr>
      </p:pic>
      <p:pic>
        <p:nvPicPr>
          <p:cNvPr id="642" name="Google Shape;642;p76"/>
          <p:cNvPicPr preferRelativeResize="0"/>
          <p:nvPr/>
        </p:nvPicPr>
        <p:blipFill>
          <a:blip r:embed="rId6">
            <a:alphaModFix/>
          </a:blip>
          <a:stretch>
            <a:fillRect/>
          </a:stretch>
        </p:blipFill>
        <p:spPr>
          <a:xfrm>
            <a:off x="619477" y="1814525"/>
            <a:ext cx="2680147" cy="314625"/>
          </a:xfrm>
          <a:prstGeom prst="rect">
            <a:avLst/>
          </a:prstGeom>
          <a:noFill/>
          <a:ln>
            <a:noFill/>
          </a:ln>
        </p:spPr>
      </p:pic>
      <p:pic>
        <p:nvPicPr>
          <p:cNvPr id="643" name="Google Shape;643;p76"/>
          <p:cNvPicPr preferRelativeResize="0"/>
          <p:nvPr/>
        </p:nvPicPr>
        <p:blipFill rotWithShape="1">
          <a:blip r:embed="rId7">
            <a:alphaModFix/>
          </a:blip>
          <a:srcRect l="23312"/>
          <a:stretch/>
        </p:blipFill>
        <p:spPr>
          <a:xfrm>
            <a:off x="0" y="1440937"/>
            <a:ext cx="4305999" cy="314625"/>
          </a:xfrm>
          <a:prstGeom prst="rect">
            <a:avLst/>
          </a:prstGeom>
          <a:noFill/>
          <a:ln>
            <a:noFill/>
          </a:ln>
        </p:spPr>
      </p:pic>
      <p:pic>
        <p:nvPicPr>
          <p:cNvPr id="644" name="Google Shape;644;p76"/>
          <p:cNvPicPr preferRelativeResize="0"/>
          <p:nvPr/>
        </p:nvPicPr>
        <p:blipFill>
          <a:blip r:embed="rId8">
            <a:alphaModFix/>
          </a:blip>
          <a:stretch>
            <a:fillRect/>
          </a:stretch>
        </p:blipFill>
        <p:spPr>
          <a:xfrm>
            <a:off x="183375" y="3562475"/>
            <a:ext cx="3939248" cy="314625"/>
          </a:xfrm>
          <a:prstGeom prst="rect">
            <a:avLst/>
          </a:prstGeom>
          <a:noFill/>
          <a:ln>
            <a:noFill/>
          </a:ln>
        </p:spPr>
      </p:pic>
      <p:pic>
        <p:nvPicPr>
          <p:cNvPr id="645" name="Google Shape;645;p76"/>
          <p:cNvPicPr preferRelativeResize="0"/>
          <p:nvPr/>
        </p:nvPicPr>
        <p:blipFill>
          <a:blip r:embed="rId4">
            <a:alphaModFix/>
          </a:blip>
          <a:stretch>
            <a:fillRect/>
          </a:stretch>
        </p:blipFill>
        <p:spPr>
          <a:xfrm>
            <a:off x="1513564" y="2188125"/>
            <a:ext cx="891975" cy="505100"/>
          </a:xfrm>
          <a:prstGeom prst="rect">
            <a:avLst/>
          </a:prstGeom>
          <a:noFill/>
          <a:ln>
            <a:noFill/>
          </a:ln>
        </p:spPr>
      </p:pic>
      <p:pic>
        <p:nvPicPr>
          <p:cNvPr id="646" name="Google Shape;646;p76"/>
          <p:cNvPicPr preferRelativeResize="0"/>
          <p:nvPr/>
        </p:nvPicPr>
        <p:blipFill>
          <a:blip r:embed="rId9">
            <a:alphaModFix/>
          </a:blip>
          <a:stretch>
            <a:fillRect/>
          </a:stretch>
        </p:blipFill>
        <p:spPr>
          <a:xfrm>
            <a:off x="915671" y="2735888"/>
            <a:ext cx="2087791" cy="393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7"/>
          <p:cNvSpPr txBox="1">
            <a:spLocks noGrp="1"/>
          </p:cNvSpPr>
          <p:nvPr>
            <p:ph type="title"/>
          </p:nvPr>
        </p:nvSpPr>
        <p:spPr>
          <a:xfrm>
            <a:off x="311700" y="8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Tapenade adjoint code</a:t>
            </a:r>
            <a:endParaRPr/>
          </a:p>
        </p:txBody>
      </p:sp>
      <p:sp>
        <p:nvSpPr>
          <p:cNvPr id="652" name="Google Shape;652;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653" name="Google Shape;653;p77"/>
          <p:cNvSpPr txBox="1"/>
          <p:nvPr/>
        </p:nvSpPr>
        <p:spPr>
          <a:xfrm>
            <a:off x="0" y="524375"/>
            <a:ext cx="9144000" cy="9234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 sz="1600">
                <a:solidFill>
                  <a:schemeClr val="dk2"/>
                </a:solidFill>
              </a:rPr>
              <a:t>budyko_sellers takes in vector </a:t>
            </a:r>
            <a:r>
              <a:rPr lang="en" sz="1600">
                <a:solidFill>
                  <a:srgbClr val="FF0000"/>
                </a:solidFill>
              </a:rPr>
              <a:t>xxs (control) </a:t>
            </a:r>
            <a:r>
              <a:rPr lang="en" sz="1600">
                <a:solidFill>
                  <a:schemeClr val="dk2"/>
                </a:solidFill>
              </a:rPr>
              <a:t>and computes scalar </a:t>
            </a:r>
            <a:r>
              <a:rPr lang="en" sz="1600">
                <a:solidFill>
                  <a:srgbClr val="0000FF"/>
                </a:solidFill>
              </a:rPr>
              <a:t>J (QoI)</a:t>
            </a:r>
            <a:endParaRPr sz="1600">
              <a:solidFill>
                <a:srgbClr val="0000FF"/>
              </a:solidFill>
            </a:endParaRPr>
          </a:p>
          <a:p>
            <a:pPr marL="457200" lvl="0" indent="-330200" algn="l" rtl="0">
              <a:lnSpc>
                <a:spcPct val="100000"/>
              </a:lnSpc>
              <a:spcBef>
                <a:spcPts val="0"/>
              </a:spcBef>
              <a:spcAft>
                <a:spcPts val="0"/>
              </a:spcAft>
              <a:buSzPts val="1600"/>
              <a:buChar char="●"/>
            </a:pPr>
            <a:r>
              <a:rPr lang="en" sz="1600">
                <a:solidFill>
                  <a:schemeClr val="dk2"/>
                </a:solidFill>
              </a:rPr>
              <a:t>budyko_sellers_ad takes in vector </a:t>
            </a:r>
            <a:r>
              <a:rPr lang="en" sz="1600">
                <a:solidFill>
                  <a:srgbClr val="FF0000"/>
                </a:solidFill>
              </a:rPr>
              <a:t>xxs (control), </a:t>
            </a:r>
            <a:r>
              <a:rPr lang="en" sz="1600">
                <a:solidFill>
                  <a:srgbClr val="0000FF"/>
                </a:solidFill>
              </a:rPr>
              <a:t>J_ad</a:t>
            </a:r>
            <a:r>
              <a:rPr lang="en" sz="1600">
                <a:solidFill>
                  <a:srgbClr val="FF0000"/>
                </a:solidFill>
              </a:rPr>
              <a:t>  </a:t>
            </a:r>
            <a:r>
              <a:rPr lang="en" sz="1600">
                <a:solidFill>
                  <a:schemeClr val="dk2"/>
                </a:solidFill>
              </a:rPr>
              <a:t>and computes scalar </a:t>
            </a:r>
            <a:r>
              <a:rPr lang="en" sz="1600">
                <a:solidFill>
                  <a:srgbClr val="0000FF"/>
                </a:solidFill>
              </a:rPr>
              <a:t>J (QoI), </a:t>
            </a:r>
            <a:r>
              <a:rPr lang="en" sz="1600">
                <a:solidFill>
                  <a:srgbClr val="FF0000"/>
                </a:solidFill>
              </a:rPr>
              <a:t>xxs_ad</a:t>
            </a:r>
            <a:endParaRPr sz="1600">
              <a:solidFill>
                <a:srgbClr val="FF0000"/>
              </a:solidFill>
            </a:endParaRPr>
          </a:p>
          <a:p>
            <a:pPr marL="457200" lvl="0" indent="-330200" algn="l" rtl="0">
              <a:spcBef>
                <a:spcPts val="0"/>
              </a:spcBef>
              <a:spcAft>
                <a:spcPts val="0"/>
              </a:spcAft>
              <a:buClr>
                <a:schemeClr val="dk1"/>
              </a:buClr>
              <a:buSzPts val="1600"/>
              <a:buChar char="●"/>
            </a:pPr>
            <a:r>
              <a:rPr lang="en" sz="1600">
                <a:solidFill>
                  <a:schemeClr val="dk2"/>
                </a:solidFill>
              </a:rPr>
              <a:t>budyko_sellers_ad computes the gradient in one pass, no do loop needed.</a:t>
            </a:r>
            <a:endParaRPr sz="1600">
              <a:solidFill>
                <a:schemeClr val="dk1"/>
              </a:solidFill>
            </a:endParaRPr>
          </a:p>
        </p:txBody>
      </p:sp>
      <p:pic>
        <p:nvPicPr>
          <p:cNvPr id="654" name="Google Shape;654;p77"/>
          <p:cNvPicPr preferRelativeResize="0"/>
          <p:nvPr/>
        </p:nvPicPr>
        <p:blipFill>
          <a:blip r:embed="rId3">
            <a:alphaModFix/>
          </a:blip>
          <a:stretch>
            <a:fillRect/>
          </a:stretch>
        </p:blipFill>
        <p:spPr>
          <a:xfrm>
            <a:off x="152400" y="1517988"/>
            <a:ext cx="8839201" cy="2281084"/>
          </a:xfrm>
          <a:prstGeom prst="rect">
            <a:avLst/>
          </a:prstGeom>
          <a:noFill/>
          <a:ln>
            <a:noFill/>
          </a:ln>
        </p:spPr>
      </p:pic>
      <p:sp>
        <p:nvSpPr>
          <p:cNvPr id="655" name="Google Shape;655;p77"/>
          <p:cNvSpPr txBox="1">
            <a:spLocks noGrp="1"/>
          </p:cNvSpPr>
          <p:nvPr>
            <p:ph type="body" idx="1"/>
          </p:nvPr>
        </p:nvSpPr>
        <p:spPr>
          <a:xfrm>
            <a:off x="311700" y="3347625"/>
            <a:ext cx="8520600" cy="190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You should always read var_ad in your mind as ∂J/∂var (and not as something proportional or equivalent to var itself).</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J_ad = 1 is therefore just ∂J/∂J = 1. Needed to spinup the adjoint. </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8"/>
          <p:cNvSpPr txBox="1">
            <a:spLocks noGrp="1"/>
          </p:cNvSpPr>
          <p:nvPr>
            <p:ph type="title"/>
          </p:nvPr>
        </p:nvSpPr>
        <p:spPr>
          <a:xfrm>
            <a:off x="311700" y="217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Gradients</a:t>
            </a:r>
            <a:endParaRPr/>
          </a:p>
        </p:txBody>
      </p:sp>
      <p:sp>
        <p:nvSpPr>
          <p:cNvPr id="661" name="Google Shape;66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662" name="Google Shape;662;p78" title="Screenshot 2025-05-18 at 8.55.20 PM.png"/>
          <p:cNvPicPr preferRelativeResize="0"/>
          <p:nvPr/>
        </p:nvPicPr>
        <p:blipFill>
          <a:blip r:embed="rId3">
            <a:alphaModFix/>
          </a:blip>
          <a:stretch>
            <a:fillRect/>
          </a:stretch>
        </p:blipFill>
        <p:spPr>
          <a:xfrm>
            <a:off x="1495700" y="1017725"/>
            <a:ext cx="6152593" cy="38209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9"/>
          <p:cNvSpPr txBox="1">
            <a:spLocks noGrp="1"/>
          </p:cNvSpPr>
          <p:nvPr>
            <p:ph type="title"/>
          </p:nvPr>
        </p:nvSpPr>
        <p:spPr>
          <a:xfrm>
            <a:off x="311700" y="246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FD vs TLM gradients</a:t>
            </a:r>
            <a:endParaRPr/>
          </a:p>
        </p:txBody>
      </p:sp>
      <p:sp>
        <p:nvSpPr>
          <p:cNvPr id="668" name="Google Shape;66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pic>
        <p:nvPicPr>
          <p:cNvPr id="669" name="Google Shape;669;p79"/>
          <p:cNvPicPr preferRelativeResize="0"/>
          <p:nvPr/>
        </p:nvPicPr>
        <p:blipFill>
          <a:blip r:embed="rId3">
            <a:alphaModFix/>
          </a:blip>
          <a:stretch>
            <a:fillRect/>
          </a:stretch>
        </p:blipFill>
        <p:spPr>
          <a:xfrm>
            <a:off x="1726338" y="933325"/>
            <a:ext cx="5691333" cy="4019900"/>
          </a:xfrm>
          <a:prstGeom prst="rect">
            <a:avLst/>
          </a:prstGeom>
          <a:noFill/>
          <a:ln>
            <a:noFill/>
          </a:ln>
        </p:spPr>
      </p:pic>
      <p:sp>
        <p:nvSpPr>
          <p:cNvPr id="670" name="Google Shape;670;p79"/>
          <p:cNvSpPr/>
          <p:nvPr/>
        </p:nvSpPr>
        <p:spPr>
          <a:xfrm>
            <a:off x="3173250" y="776725"/>
            <a:ext cx="2709000" cy="436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0"/>
          <p:cNvSpPr txBox="1">
            <a:spLocks noGrp="1"/>
          </p:cNvSpPr>
          <p:nvPr>
            <p:ph type="title"/>
          </p:nvPr>
        </p:nvSpPr>
        <p:spPr>
          <a:xfrm>
            <a:off x="311700" y="246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Adjoint vs TLM gradients</a:t>
            </a:r>
            <a:endParaRPr/>
          </a:p>
        </p:txBody>
      </p:sp>
      <p:sp>
        <p:nvSpPr>
          <p:cNvPr id="676" name="Google Shape;67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677" name="Google Shape;677;p80"/>
          <p:cNvPicPr preferRelativeResize="0"/>
          <p:nvPr/>
        </p:nvPicPr>
        <p:blipFill>
          <a:blip r:embed="rId3">
            <a:alphaModFix/>
          </a:blip>
          <a:stretch>
            <a:fillRect/>
          </a:stretch>
        </p:blipFill>
        <p:spPr>
          <a:xfrm>
            <a:off x="1601800" y="880075"/>
            <a:ext cx="5738849" cy="4119924"/>
          </a:xfrm>
          <a:prstGeom prst="rect">
            <a:avLst/>
          </a:prstGeom>
          <a:noFill/>
          <a:ln>
            <a:noFill/>
          </a:ln>
        </p:spPr>
      </p:pic>
      <p:sp>
        <p:nvSpPr>
          <p:cNvPr id="678" name="Google Shape;678;p80"/>
          <p:cNvSpPr/>
          <p:nvPr/>
        </p:nvSpPr>
        <p:spPr>
          <a:xfrm>
            <a:off x="3097500" y="728900"/>
            <a:ext cx="2726100" cy="4422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Estimate</a:t>
            </a:r>
            <a:endParaRPr/>
          </a:p>
        </p:txBody>
      </p:sp>
      <p:sp>
        <p:nvSpPr>
          <p:cNvPr id="684" name="Google Shape;684;p81"/>
          <p:cNvSpPr txBox="1">
            <a:spLocks noGrp="1"/>
          </p:cNvSpPr>
          <p:nvPr>
            <p:ph type="body" idx="1"/>
          </p:nvPr>
        </p:nvSpPr>
        <p:spPr>
          <a:xfrm>
            <a:off x="311700" y="1152475"/>
            <a:ext cx="3846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2"/>
              </a:buClr>
              <a:buSzPts val="1800"/>
              <a:buChar char="●"/>
            </a:pPr>
            <a:r>
              <a:rPr lang="en">
                <a:solidFill>
                  <a:schemeClr val="accent2"/>
                </a:solidFill>
              </a:rPr>
              <a:t>For D=0.6, the equator-to-pole temperature difference is 34.16 deg Celcius.</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We know that the real value of the equator-to-pole temperature difference is 45 deg Celcius.</a:t>
            </a:r>
            <a:endParaRPr>
              <a:solidFill>
                <a:schemeClr val="accent2"/>
              </a:solidFill>
            </a:endParaRPr>
          </a:p>
        </p:txBody>
      </p:sp>
      <p:sp>
        <p:nvSpPr>
          <p:cNvPr id="685" name="Google Shape;685;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pic>
        <p:nvPicPr>
          <p:cNvPr id="686" name="Google Shape;686;p81" title="Screenshot 2025-05-18 at 8.10.33 PM.png"/>
          <p:cNvPicPr preferRelativeResize="0"/>
          <p:nvPr/>
        </p:nvPicPr>
        <p:blipFill>
          <a:blip r:embed="rId3">
            <a:alphaModFix/>
          </a:blip>
          <a:stretch>
            <a:fillRect/>
          </a:stretch>
        </p:blipFill>
        <p:spPr>
          <a:xfrm>
            <a:off x="4158300" y="1396087"/>
            <a:ext cx="4651499" cy="288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1: Perturb one </a:t>
            </a:r>
            <a:r>
              <a:rPr lang="en" b="1">
                <a:solidFill>
                  <a:srgbClr val="FF0000"/>
                </a:solidFill>
              </a:rPr>
              <a:t>x</a:t>
            </a:r>
            <a:r>
              <a:rPr lang="en" b="1"/>
              <a:t> at a time (Finite Differences)</a:t>
            </a:r>
            <a:endParaRPr b="1"/>
          </a:p>
        </p:txBody>
      </p:sp>
      <p:sp>
        <p:nvSpPr>
          <p:cNvPr id="99" name="Google Shape;9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00" name="Google Shape;100;p19"/>
          <p:cNvSpPr txBox="1">
            <a:spLocks noGrp="1"/>
          </p:cNvSpPr>
          <p:nvPr>
            <p:ph type="title"/>
          </p:nvPr>
        </p:nvSpPr>
        <p:spPr>
          <a:xfrm>
            <a:off x="2832450" y="846888"/>
            <a:ext cx="34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a:t>(</a:t>
            </a:r>
            <a:r>
              <a:rPr lang="en" sz="2720" b="1">
                <a:solidFill>
                  <a:srgbClr val="FF0000"/>
                </a:solidFill>
              </a:rPr>
              <a:t>x</a:t>
            </a:r>
            <a:r>
              <a:rPr lang="en" sz="2720"/>
              <a:t>)</a:t>
            </a:r>
            <a:endParaRPr sz="2720"/>
          </a:p>
          <a:p>
            <a:pPr marL="0" lvl="0" indent="0" algn="ctr" rtl="0">
              <a:spcBef>
                <a:spcPts val="0"/>
              </a:spcBef>
              <a:spcAft>
                <a:spcPts val="0"/>
              </a:spcAft>
              <a:buSzPts val="990"/>
              <a:buNone/>
            </a:pPr>
            <a:r>
              <a:rPr lang="en" sz="2720">
                <a:solidFill>
                  <a:srgbClr val="0000FF"/>
                </a:solidFill>
              </a:rPr>
              <a:t>J</a:t>
            </a:r>
            <a:r>
              <a:rPr lang="en" sz="2720" b="1"/>
              <a:t> = </a:t>
            </a:r>
            <a:r>
              <a:rPr lang="en" sz="2720" i="1"/>
              <a:t>f</a:t>
            </a:r>
            <a:r>
              <a:rPr lang="en" sz="2720"/>
              <a:t>(</a:t>
            </a:r>
            <a:r>
              <a:rPr lang="en" sz="2720" b="1"/>
              <a:t>y</a:t>
            </a:r>
            <a:r>
              <a:rPr lang="en" sz="2720"/>
              <a:t>)</a:t>
            </a:r>
            <a:endParaRPr sz="2720"/>
          </a:p>
        </p:txBody>
      </p:sp>
      <p:sp>
        <p:nvSpPr>
          <p:cNvPr id="101" name="Google Shape;101;p19"/>
          <p:cNvSpPr txBox="1">
            <a:spLocks noGrp="1"/>
          </p:cNvSpPr>
          <p:nvPr>
            <p:ph type="body" idx="1"/>
          </p:nvPr>
        </p:nvSpPr>
        <p:spPr>
          <a:xfrm>
            <a:off x="311700" y="1809400"/>
            <a:ext cx="8520600" cy="1420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accent2"/>
                </a:solidFill>
              </a:rPr>
              <a:t>Let’s perturb one component of </a:t>
            </a:r>
            <a:r>
              <a:rPr lang="en" b="1">
                <a:solidFill>
                  <a:srgbClr val="FF0000"/>
                </a:solidFill>
              </a:rPr>
              <a:t>x</a:t>
            </a:r>
            <a:r>
              <a:rPr lang="en" b="1">
                <a:solidFill>
                  <a:schemeClr val="accent2"/>
                </a:solidFill>
              </a:rPr>
              <a:t> </a:t>
            </a:r>
            <a:r>
              <a:rPr lang="en">
                <a:solidFill>
                  <a:schemeClr val="accent2"/>
                </a:solidFill>
              </a:rPr>
              <a:t>at a time and observe the resulting change in </a:t>
            </a:r>
            <a:r>
              <a:rPr lang="en">
                <a:solidFill>
                  <a:srgbClr val="0000FF"/>
                </a:solidFill>
              </a:rPr>
              <a:t>J</a:t>
            </a:r>
            <a:r>
              <a:rPr lang="en">
                <a:solidFill>
                  <a:schemeClr val="accent2"/>
                </a:solidFill>
              </a:rPr>
              <a:t>.</a:t>
            </a:r>
            <a:endParaRPr>
              <a:solidFill>
                <a:schemeClr val="accent2"/>
              </a:solidFill>
            </a:endParaRPr>
          </a:p>
          <a:p>
            <a:pPr marL="0" lvl="0" indent="0" algn="l" rtl="0">
              <a:spcBef>
                <a:spcPts val="1200"/>
              </a:spcBef>
              <a:spcAft>
                <a:spcPts val="1200"/>
              </a:spcAft>
              <a:buNone/>
            </a:pPr>
            <a:r>
              <a:rPr lang="en">
                <a:solidFill>
                  <a:schemeClr val="accent2"/>
                </a:solidFill>
              </a:rPr>
              <a:t>Perturb the i-th component of </a:t>
            </a:r>
            <a:r>
              <a:rPr lang="en" b="1">
                <a:solidFill>
                  <a:srgbClr val="FF0000"/>
                </a:solidFill>
              </a:rPr>
              <a:t>x</a:t>
            </a:r>
            <a:r>
              <a:rPr lang="en">
                <a:solidFill>
                  <a:schemeClr val="accent2"/>
                </a:solidFill>
              </a:rPr>
              <a:t>: </a:t>
            </a:r>
            <a:r>
              <a:rPr lang="en" b="1">
                <a:solidFill>
                  <a:srgbClr val="FF0000"/>
                </a:solidFill>
              </a:rPr>
              <a:t>x</a:t>
            </a:r>
            <a:r>
              <a:rPr lang="en">
                <a:solidFill>
                  <a:schemeClr val="accent2"/>
                </a:solidFill>
              </a:rPr>
              <a:t>ᵢ⁺ = </a:t>
            </a:r>
            <a:r>
              <a:rPr lang="en" b="1">
                <a:solidFill>
                  <a:srgbClr val="FF0000"/>
                </a:solidFill>
              </a:rPr>
              <a:t>x</a:t>
            </a:r>
            <a:r>
              <a:rPr lang="en">
                <a:solidFill>
                  <a:schemeClr val="accent2"/>
                </a:solidFill>
              </a:rPr>
              <a:t> + ε · </a:t>
            </a:r>
            <a:r>
              <a:rPr lang="en" b="1">
                <a:solidFill>
                  <a:schemeClr val="accent2"/>
                </a:solidFill>
              </a:rPr>
              <a:t>e</a:t>
            </a:r>
            <a:r>
              <a:rPr lang="en">
                <a:solidFill>
                  <a:schemeClr val="accent2"/>
                </a:solidFill>
              </a:rPr>
              <a:t>ᵢ, where eᵢ is a unit vector in the i-th direction and ε is a small scalar. That will change the value of </a:t>
            </a:r>
            <a:r>
              <a:rPr lang="en" b="1">
                <a:solidFill>
                  <a:schemeClr val="accent2"/>
                </a:solidFill>
              </a:rPr>
              <a:t>y </a:t>
            </a:r>
            <a:r>
              <a:rPr lang="en">
                <a:solidFill>
                  <a:schemeClr val="accent2"/>
                </a:solidFill>
              </a:rPr>
              <a:t>to </a:t>
            </a:r>
            <a:r>
              <a:rPr lang="en" b="1">
                <a:solidFill>
                  <a:schemeClr val="dk1"/>
                </a:solidFill>
              </a:rPr>
              <a:t>y</a:t>
            </a:r>
            <a:r>
              <a:rPr lang="en">
                <a:solidFill>
                  <a:schemeClr val="accent2"/>
                </a:solidFill>
              </a:rPr>
              <a:t>ᵢ⁺ and J to Jᵢ⁺.</a:t>
            </a:r>
            <a:endParaRPr>
              <a:solidFill>
                <a:schemeClr val="accent2"/>
              </a:solidFill>
            </a:endParaRPr>
          </a:p>
        </p:txBody>
      </p:sp>
      <p:sp>
        <p:nvSpPr>
          <p:cNvPr id="102" name="Google Shape;102;p19"/>
          <p:cNvSpPr txBox="1"/>
          <p:nvPr/>
        </p:nvSpPr>
        <p:spPr>
          <a:xfrm>
            <a:off x="1747950" y="3074452"/>
            <a:ext cx="5648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700" dirty="0">
                <a:solidFill>
                  <a:schemeClr val="dk1"/>
                </a:solidFill>
              </a:rPr>
              <a:t>∂</a:t>
            </a:r>
            <a:r>
              <a:rPr lang="en" sz="2700" dirty="0">
                <a:solidFill>
                  <a:srgbClr val="0000FF"/>
                </a:solidFill>
              </a:rPr>
              <a:t>J</a:t>
            </a:r>
            <a:r>
              <a:rPr lang="en" sz="2700" dirty="0">
                <a:solidFill>
                  <a:schemeClr val="dk1"/>
                </a:solidFill>
              </a:rPr>
              <a:t>/∂</a:t>
            </a:r>
            <a:r>
              <a:rPr lang="en" sz="2700" dirty="0">
                <a:solidFill>
                  <a:srgbClr val="FF0000"/>
                </a:solidFill>
              </a:rPr>
              <a:t>x</a:t>
            </a:r>
            <a:r>
              <a:rPr lang="en" sz="2700" dirty="0">
                <a:solidFill>
                  <a:schemeClr val="dk1"/>
                </a:solidFill>
              </a:rPr>
              <a:t>ᵢ ≈ [Jᵢ⁺ - J] / </a:t>
            </a:r>
            <a:r>
              <a:rPr lang="en" sz="2700" dirty="0" err="1">
                <a:solidFill>
                  <a:schemeClr val="dk1"/>
                </a:solidFill>
              </a:rPr>
              <a:t>ε</a:t>
            </a:r>
            <a:endParaRPr sz="2700" dirty="0"/>
          </a:p>
          <a:p>
            <a:pPr marL="0" lvl="0" indent="0" algn="l" rtl="0">
              <a:spcBef>
                <a:spcPts val="0"/>
              </a:spcBef>
              <a:spcAft>
                <a:spcPts val="0"/>
              </a:spcAft>
              <a:buNone/>
            </a:pPr>
            <a:r>
              <a:rPr lang="en" sz="2700" dirty="0">
                <a:solidFill>
                  <a:schemeClr val="dk1"/>
                </a:solidFill>
              </a:rPr>
              <a:t>∂</a:t>
            </a:r>
            <a:r>
              <a:rPr lang="en" sz="2700" dirty="0">
                <a:solidFill>
                  <a:srgbClr val="0000FF"/>
                </a:solidFill>
              </a:rPr>
              <a:t>J</a:t>
            </a:r>
            <a:r>
              <a:rPr lang="en" sz="2700" dirty="0">
                <a:solidFill>
                  <a:schemeClr val="dk1"/>
                </a:solidFill>
              </a:rPr>
              <a:t>/∂</a:t>
            </a:r>
            <a:r>
              <a:rPr lang="en" sz="2700" dirty="0">
                <a:solidFill>
                  <a:srgbClr val="FF0000"/>
                </a:solidFill>
              </a:rPr>
              <a:t>x</a:t>
            </a:r>
            <a:r>
              <a:rPr lang="en" sz="2700" dirty="0">
                <a:solidFill>
                  <a:schemeClr val="dk1"/>
                </a:solidFill>
              </a:rPr>
              <a:t>ᵢ ≈ [f(</a:t>
            </a:r>
            <a:r>
              <a:rPr lang="en" sz="2700" b="1" dirty="0">
                <a:solidFill>
                  <a:schemeClr val="dk1"/>
                </a:solidFill>
              </a:rPr>
              <a:t>y</a:t>
            </a:r>
            <a:r>
              <a:rPr lang="en" sz="2700" dirty="0">
                <a:solidFill>
                  <a:schemeClr val="dk1"/>
                </a:solidFill>
              </a:rPr>
              <a:t>ᵢ⁺) - f(</a:t>
            </a:r>
            <a:r>
              <a:rPr lang="en" sz="2700" b="1" dirty="0">
                <a:solidFill>
                  <a:schemeClr val="dk1"/>
                </a:solidFill>
              </a:rPr>
              <a:t>y</a:t>
            </a:r>
            <a:r>
              <a:rPr lang="en" sz="2700" dirty="0">
                <a:solidFill>
                  <a:schemeClr val="dk1"/>
                </a:solidFill>
              </a:rPr>
              <a:t>)] / </a:t>
            </a:r>
            <a:r>
              <a:rPr lang="en" sz="2700" dirty="0" err="1">
                <a:solidFill>
                  <a:schemeClr val="dk1"/>
                </a:solidFill>
              </a:rPr>
              <a:t>ε</a:t>
            </a:r>
            <a:endParaRPr sz="2700" dirty="0">
              <a:solidFill>
                <a:schemeClr val="dk1"/>
              </a:solidFill>
              <a:highlight>
                <a:srgbClr val="FF0000"/>
              </a:highlight>
            </a:endParaRPr>
          </a:p>
          <a:p>
            <a:pPr marL="0" lvl="0" indent="0" algn="l" rtl="0">
              <a:spcBef>
                <a:spcPts val="0"/>
              </a:spcBef>
              <a:spcAft>
                <a:spcPts val="0"/>
              </a:spcAft>
              <a:buClr>
                <a:schemeClr val="dk1"/>
              </a:buClr>
              <a:buSzPts val="1100"/>
              <a:buFont typeface="Arial"/>
              <a:buNone/>
            </a:pPr>
            <a:r>
              <a:rPr lang="en" sz="2700" dirty="0">
                <a:solidFill>
                  <a:schemeClr val="dk1"/>
                </a:solidFill>
              </a:rPr>
              <a:t>∂</a:t>
            </a:r>
            <a:r>
              <a:rPr lang="en" sz="2700" dirty="0">
                <a:solidFill>
                  <a:srgbClr val="0000FF"/>
                </a:solidFill>
              </a:rPr>
              <a:t>J</a:t>
            </a:r>
            <a:r>
              <a:rPr lang="en" sz="2700" dirty="0">
                <a:solidFill>
                  <a:schemeClr val="dk1"/>
                </a:solidFill>
              </a:rPr>
              <a:t>/∂</a:t>
            </a:r>
            <a:r>
              <a:rPr lang="en" sz="2700" dirty="0">
                <a:solidFill>
                  <a:srgbClr val="FF0000"/>
                </a:solidFill>
              </a:rPr>
              <a:t>x</a:t>
            </a:r>
            <a:r>
              <a:rPr lang="en" sz="2700" dirty="0">
                <a:solidFill>
                  <a:schemeClr val="dk1"/>
                </a:solidFill>
              </a:rPr>
              <a:t>ᵢ ≈ [f(</a:t>
            </a:r>
            <a:r>
              <a:rPr lang="en" sz="2700" i="1" dirty="0">
                <a:solidFill>
                  <a:schemeClr val="dk1"/>
                </a:solidFill>
              </a:rPr>
              <a:t>A</a:t>
            </a:r>
            <a:r>
              <a:rPr lang="en" sz="2700" dirty="0">
                <a:solidFill>
                  <a:schemeClr val="dk1"/>
                </a:solidFill>
              </a:rPr>
              <a:t>(</a:t>
            </a:r>
            <a:r>
              <a:rPr lang="en" sz="2700" b="1" dirty="0">
                <a:solidFill>
                  <a:srgbClr val="FF0000"/>
                </a:solidFill>
              </a:rPr>
              <a:t>x</a:t>
            </a:r>
            <a:r>
              <a:rPr lang="en" sz="2700" dirty="0">
                <a:solidFill>
                  <a:schemeClr val="dk1"/>
                </a:solidFill>
              </a:rPr>
              <a:t>ᵢ⁺)) - f(</a:t>
            </a:r>
            <a:r>
              <a:rPr lang="en" sz="2700" i="1" dirty="0">
                <a:solidFill>
                  <a:schemeClr val="dk1"/>
                </a:solidFill>
              </a:rPr>
              <a:t>A</a:t>
            </a:r>
            <a:r>
              <a:rPr lang="en" sz="2700" dirty="0">
                <a:solidFill>
                  <a:schemeClr val="dk1"/>
                </a:solidFill>
              </a:rPr>
              <a:t>(</a:t>
            </a:r>
            <a:r>
              <a:rPr lang="en" sz="2700" b="1" dirty="0">
                <a:solidFill>
                  <a:srgbClr val="FF0000"/>
                </a:solidFill>
              </a:rPr>
              <a:t>x</a:t>
            </a:r>
            <a:r>
              <a:rPr lang="en" sz="2700" dirty="0">
                <a:solidFill>
                  <a:schemeClr val="dk1"/>
                </a:solidFill>
              </a:rPr>
              <a:t>))] / </a:t>
            </a:r>
            <a:r>
              <a:rPr lang="en" sz="2700" dirty="0" err="1">
                <a:solidFill>
                  <a:schemeClr val="dk1"/>
                </a:solidFill>
              </a:rPr>
              <a:t>ε</a:t>
            </a:r>
            <a:endParaRPr sz="2700" dirty="0">
              <a:solidFill>
                <a:schemeClr val="dk1"/>
              </a:solidFill>
              <a:highlight>
                <a:srgbClr val="FF0000"/>
              </a:highlight>
            </a:endParaRPr>
          </a:p>
          <a:p>
            <a:pPr marL="0" lvl="0" indent="0" algn="l" rtl="0">
              <a:spcBef>
                <a:spcPts val="0"/>
              </a:spcBef>
              <a:spcAft>
                <a:spcPts val="0"/>
              </a:spcAft>
              <a:buNone/>
            </a:pPr>
            <a:r>
              <a:rPr lang="en" sz="2700" dirty="0"/>
              <a:t>∂</a:t>
            </a:r>
            <a:r>
              <a:rPr lang="en" sz="2700" dirty="0">
                <a:solidFill>
                  <a:srgbClr val="0000FF"/>
                </a:solidFill>
              </a:rPr>
              <a:t>J</a:t>
            </a:r>
            <a:r>
              <a:rPr lang="en" sz="2700" dirty="0"/>
              <a:t>/∂</a:t>
            </a:r>
            <a:r>
              <a:rPr lang="en" sz="2700" dirty="0">
                <a:solidFill>
                  <a:srgbClr val="FF0000"/>
                </a:solidFill>
              </a:rPr>
              <a:t>x</a:t>
            </a:r>
            <a:r>
              <a:rPr lang="en" sz="2700" dirty="0"/>
              <a:t>ᵢ = [f(</a:t>
            </a:r>
            <a:r>
              <a:rPr lang="en" sz="2700" i="1" dirty="0"/>
              <a:t>A</a:t>
            </a:r>
            <a:r>
              <a:rPr lang="en" sz="2700" dirty="0"/>
              <a:t>(</a:t>
            </a:r>
            <a:r>
              <a:rPr lang="en" sz="2700" b="1" dirty="0">
                <a:solidFill>
                  <a:srgbClr val="FF0000"/>
                </a:solidFill>
              </a:rPr>
              <a:t>x</a:t>
            </a:r>
            <a:r>
              <a:rPr lang="en" sz="2700" dirty="0"/>
              <a:t>ᵢ⁺)) - f(</a:t>
            </a:r>
            <a:r>
              <a:rPr lang="en" sz="2700" i="1" dirty="0"/>
              <a:t>A</a:t>
            </a:r>
            <a:r>
              <a:rPr lang="en" sz="2700" dirty="0"/>
              <a:t>(</a:t>
            </a:r>
            <a:r>
              <a:rPr lang="en" sz="2700" b="1" dirty="0">
                <a:solidFill>
                  <a:srgbClr val="FF0000"/>
                </a:solidFill>
              </a:rPr>
              <a:t>x</a:t>
            </a:r>
            <a:r>
              <a:rPr lang="en" sz="2700" dirty="0"/>
              <a:t>))] / </a:t>
            </a:r>
            <a:r>
              <a:rPr lang="en" sz="2700" dirty="0" err="1"/>
              <a:t>ε</a:t>
            </a:r>
            <a:r>
              <a:rPr lang="en" sz="2700" dirty="0"/>
              <a:t> + </a:t>
            </a:r>
            <a:r>
              <a:rPr lang="en" sz="2700" dirty="0">
                <a:highlight>
                  <a:srgbClr val="FF0000"/>
                </a:highlight>
              </a:rPr>
              <a:t>O(</a:t>
            </a:r>
            <a:r>
              <a:rPr lang="en" sz="2700" dirty="0" err="1">
                <a:solidFill>
                  <a:schemeClr val="dk1"/>
                </a:solidFill>
                <a:highlight>
                  <a:srgbClr val="FF0000"/>
                </a:highlight>
              </a:rPr>
              <a:t>ε</a:t>
            </a:r>
            <a:r>
              <a:rPr lang="en" sz="2700" dirty="0">
                <a:solidFill>
                  <a:schemeClr val="dk1"/>
                </a:solidFill>
                <a:highlight>
                  <a:srgbClr val="FF0000"/>
                </a:highlight>
              </a:rPr>
              <a:t>)</a:t>
            </a:r>
            <a:endParaRPr sz="2700" dirty="0">
              <a:highlight>
                <a:srgbClr val="FF00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Basics of State Estimation</a:t>
            </a:r>
            <a:endParaRPr/>
          </a:p>
        </p:txBody>
      </p:sp>
      <p:sp>
        <p:nvSpPr>
          <p:cNvPr id="692" name="Google Shape;692;p82"/>
          <p:cNvSpPr txBox="1">
            <a:spLocks noGrp="1"/>
          </p:cNvSpPr>
          <p:nvPr>
            <p:ph type="body" idx="1"/>
          </p:nvPr>
        </p:nvSpPr>
        <p:spPr>
          <a:xfrm>
            <a:off x="311700" y="572700"/>
            <a:ext cx="8520600" cy="2242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2"/>
              </a:buClr>
              <a:buSzPts val="1800"/>
              <a:buChar char="●"/>
            </a:pPr>
            <a:r>
              <a:rPr lang="en">
                <a:solidFill>
                  <a:schemeClr val="accent2"/>
                </a:solidFill>
              </a:rPr>
              <a:t>Drive a model-data misfit to zero using optimization methods.</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In this case, our cost function is (m: Model, d: Data)</a:t>
            </a:r>
            <a:endParaRPr>
              <a:solidFill>
                <a:schemeClr val="accent2"/>
              </a:solidFill>
            </a:endParaRPr>
          </a:p>
          <a:p>
            <a:pPr marL="457200" lvl="0" indent="0" algn="l" rtl="0">
              <a:spcBef>
                <a:spcPts val="1200"/>
              </a:spcBef>
              <a:spcAft>
                <a:spcPts val="0"/>
              </a:spcAft>
              <a:buNone/>
            </a:pPr>
            <a:endParaRPr>
              <a:solidFill>
                <a:schemeClr val="accent2"/>
              </a:solidFill>
            </a:endParaRPr>
          </a:p>
          <a:p>
            <a:pPr marL="457200" lvl="0" indent="-342900" algn="l" rtl="0">
              <a:spcBef>
                <a:spcPts val="1200"/>
              </a:spcBef>
              <a:spcAft>
                <a:spcPts val="0"/>
              </a:spcAft>
              <a:buClr>
                <a:schemeClr val="accent2"/>
              </a:buClr>
              <a:buSzPts val="1800"/>
              <a:buChar char="●"/>
            </a:pPr>
            <a:r>
              <a:rPr lang="en">
                <a:solidFill>
                  <a:schemeClr val="accent2"/>
                </a:solidFill>
              </a:rPr>
              <a:t>Our independent variable is the diffusion coefficient D.</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We use steepest descent to drive this cost function down to 0.</a:t>
            </a:r>
            <a:endParaRPr>
              <a:solidFill>
                <a:schemeClr val="accent2"/>
              </a:solidFill>
            </a:endParaRPr>
          </a:p>
        </p:txBody>
      </p:sp>
      <p:sp>
        <p:nvSpPr>
          <p:cNvPr id="693" name="Google Shape;69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694" name="Google Shape;694;p82"/>
          <p:cNvSpPr txBox="1">
            <a:spLocks noGrp="1"/>
          </p:cNvSpPr>
          <p:nvPr>
            <p:ph type="title"/>
          </p:nvPr>
        </p:nvSpPr>
        <p:spPr>
          <a:xfrm>
            <a:off x="2481000" y="1343213"/>
            <a:ext cx="4182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SzPts val="1100"/>
              <a:buNone/>
            </a:pPr>
            <a:r>
              <a:rPr lang="en" sz="2700"/>
              <a:t>J = (ΔT</a:t>
            </a:r>
            <a:r>
              <a:rPr lang="en" sz="2700" baseline="-25000"/>
              <a:t>m</a:t>
            </a:r>
            <a:r>
              <a:rPr lang="en" sz="2700"/>
              <a:t> - ΔT</a:t>
            </a:r>
            <a:r>
              <a:rPr lang="en" sz="2700" baseline="-25000"/>
              <a:t>d</a:t>
            </a:r>
            <a:r>
              <a:rPr lang="en" sz="2700"/>
              <a:t>)</a:t>
            </a:r>
            <a:r>
              <a:rPr lang="en" sz="2700" baseline="30000"/>
              <a:t>2</a:t>
            </a:r>
            <a:endParaRPr sz="2720" baseline="30000">
              <a:solidFill>
                <a:srgbClr val="4A86E8"/>
              </a:solidFill>
            </a:endParaRPr>
          </a:p>
        </p:txBody>
      </p:sp>
      <p:pic>
        <p:nvPicPr>
          <p:cNvPr id="695" name="Google Shape;695;p82"/>
          <p:cNvPicPr preferRelativeResize="0"/>
          <p:nvPr/>
        </p:nvPicPr>
        <p:blipFill>
          <a:blip r:embed="rId3">
            <a:alphaModFix/>
          </a:blip>
          <a:stretch>
            <a:fillRect/>
          </a:stretch>
        </p:blipFill>
        <p:spPr>
          <a:xfrm>
            <a:off x="3826238" y="2686450"/>
            <a:ext cx="4787824" cy="2023800"/>
          </a:xfrm>
          <a:prstGeom prst="rect">
            <a:avLst/>
          </a:prstGeom>
          <a:noFill/>
          <a:ln>
            <a:noFill/>
          </a:ln>
        </p:spPr>
      </p:pic>
      <p:pic>
        <p:nvPicPr>
          <p:cNvPr id="696" name="Google Shape;696;p82"/>
          <p:cNvPicPr preferRelativeResize="0"/>
          <p:nvPr/>
        </p:nvPicPr>
        <p:blipFill>
          <a:blip r:embed="rId4">
            <a:alphaModFix/>
          </a:blip>
          <a:stretch>
            <a:fillRect/>
          </a:stretch>
        </p:blipFill>
        <p:spPr>
          <a:xfrm>
            <a:off x="311700" y="3509950"/>
            <a:ext cx="3027399" cy="233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3"/>
          <p:cNvSpPr txBox="1">
            <a:spLocks noGrp="1"/>
          </p:cNvSpPr>
          <p:nvPr>
            <p:ph type="title"/>
          </p:nvPr>
        </p:nvSpPr>
        <p:spPr>
          <a:xfrm>
            <a:off x="311700" y="137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Steepest descent</a:t>
            </a:r>
            <a:endParaRPr/>
          </a:p>
        </p:txBody>
      </p:sp>
      <p:sp>
        <p:nvSpPr>
          <p:cNvPr id="702" name="Google Shape;70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pic>
        <p:nvPicPr>
          <p:cNvPr id="703" name="Google Shape;703;p83" title="Gradient_descent.gif"/>
          <p:cNvPicPr preferRelativeResize="0"/>
          <p:nvPr/>
        </p:nvPicPr>
        <p:blipFill>
          <a:blip r:embed="rId3">
            <a:alphaModFix/>
          </a:blip>
          <a:stretch>
            <a:fillRect/>
          </a:stretch>
        </p:blipFill>
        <p:spPr>
          <a:xfrm>
            <a:off x="5715000" y="0"/>
            <a:ext cx="3429000" cy="2781300"/>
          </a:xfrm>
          <a:prstGeom prst="rect">
            <a:avLst/>
          </a:prstGeom>
          <a:noFill/>
          <a:ln>
            <a:noFill/>
          </a:ln>
        </p:spPr>
      </p:pic>
      <p:pic>
        <p:nvPicPr>
          <p:cNvPr id="704" name="Google Shape;704;p83"/>
          <p:cNvPicPr preferRelativeResize="0"/>
          <p:nvPr/>
        </p:nvPicPr>
        <p:blipFill>
          <a:blip r:embed="rId4">
            <a:alphaModFix/>
          </a:blip>
          <a:stretch>
            <a:fillRect/>
          </a:stretch>
        </p:blipFill>
        <p:spPr>
          <a:xfrm>
            <a:off x="152413" y="2350225"/>
            <a:ext cx="8839204" cy="358229"/>
          </a:xfrm>
          <a:prstGeom prst="rect">
            <a:avLst/>
          </a:prstGeom>
          <a:noFill/>
          <a:ln>
            <a:noFill/>
          </a:ln>
        </p:spPr>
      </p:pic>
      <p:pic>
        <p:nvPicPr>
          <p:cNvPr id="705" name="Google Shape;705;p83"/>
          <p:cNvPicPr preferRelativeResize="0"/>
          <p:nvPr/>
        </p:nvPicPr>
        <p:blipFill>
          <a:blip r:embed="rId5">
            <a:alphaModFix/>
          </a:blip>
          <a:stretch>
            <a:fillRect/>
          </a:stretch>
        </p:blipFill>
        <p:spPr>
          <a:xfrm>
            <a:off x="152388" y="3249825"/>
            <a:ext cx="8839204" cy="358229"/>
          </a:xfrm>
          <a:prstGeom prst="rect">
            <a:avLst/>
          </a:prstGeom>
          <a:noFill/>
          <a:ln>
            <a:noFill/>
          </a:ln>
        </p:spPr>
      </p:pic>
      <p:pic>
        <p:nvPicPr>
          <p:cNvPr id="706" name="Google Shape;706;p83"/>
          <p:cNvPicPr preferRelativeResize="0"/>
          <p:nvPr/>
        </p:nvPicPr>
        <p:blipFill>
          <a:blip r:embed="rId6">
            <a:alphaModFix/>
          </a:blip>
          <a:stretch>
            <a:fillRect/>
          </a:stretch>
        </p:blipFill>
        <p:spPr>
          <a:xfrm>
            <a:off x="152413" y="3721567"/>
            <a:ext cx="8839204" cy="358229"/>
          </a:xfrm>
          <a:prstGeom prst="rect">
            <a:avLst/>
          </a:prstGeom>
          <a:noFill/>
          <a:ln>
            <a:noFill/>
          </a:ln>
        </p:spPr>
      </p:pic>
      <p:pic>
        <p:nvPicPr>
          <p:cNvPr id="707" name="Google Shape;707;p83"/>
          <p:cNvPicPr preferRelativeResize="0"/>
          <p:nvPr/>
        </p:nvPicPr>
        <p:blipFill>
          <a:blip r:embed="rId7">
            <a:alphaModFix/>
          </a:blip>
          <a:stretch>
            <a:fillRect/>
          </a:stretch>
        </p:blipFill>
        <p:spPr>
          <a:xfrm>
            <a:off x="152413" y="4192396"/>
            <a:ext cx="8839204" cy="358229"/>
          </a:xfrm>
          <a:prstGeom prst="rect">
            <a:avLst/>
          </a:prstGeom>
          <a:noFill/>
          <a:ln>
            <a:noFill/>
          </a:ln>
        </p:spPr>
      </p:pic>
      <p:pic>
        <p:nvPicPr>
          <p:cNvPr id="708" name="Google Shape;708;p83"/>
          <p:cNvPicPr preferRelativeResize="0"/>
          <p:nvPr/>
        </p:nvPicPr>
        <p:blipFill>
          <a:blip r:embed="rId8">
            <a:alphaModFix/>
          </a:blip>
          <a:stretch>
            <a:fillRect/>
          </a:stretch>
        </p:blipFill>
        <p:spPr>
          <a:xfrm>
            <a:off x="152450" y="2784224"/>
            <a:ext cx="8839199" cy="353901"/>
          </a:xfrm>
          <a:prstGeom prst="rect">
            <a:avLst/>
          </a:prstGeom>
          <a:noFill/>
          <a:ln>
            <a:noFill/>
          </a:ln>
        </p:spPr>
      </p:pic>
      <p:sp>
        <p:nvSpPr>
          <p:cNvPr id="709" name="Google Shape;709;p83"/>
          <p:cNvSpPr/>
          <p:nvPr/>
        </p:nvSpPr>
        <p:spPr>
          <a:xfrm>
            <a:off x="8253300" y="2191738"/>
            <a:ext cx="838800" cy="24744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Tuned results</a:t>
            </a:r>
            <a:endParaRPr/>
          </a:p>
        </p:txBody>
      </p:sp>
      <p:sp>
        <p:nvSpPr>
          <p:cNvPr id="715" name="Google Shape;715;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pic>
        <p:nvPicPr>
          <p:cNvPr id="716" name="Google Shape;716;p84" title="Screenshot 2025-05-18 at 10.00.46 PM.png"/>
          <p:cNvPicPr preferRelativeResize="0"/>
          <p:nvPr/>
        </p:nvPicPr>
        <p:blipFill>
          <a:blip r:embed="rId3">
            <a:alphaModFix/>
          </a:blip>
          <a:stretch>
            <a:fillRect/>
          </a:stretch>
        </p:blipFill>
        <p:spPr>
          <a:xfrm>
            <a:off x="-96450" y="1249338"/>
            <a:ext cx="4520626" cy="2644825"/>
          </a:xfrm>
          <a:prstGeom prst="rect">
            <a:avLst/>
          </a:prstGeom>
          <a:noFill/>
          <a:ln>
            <a:noFill/>
          </a:ln>
        </p:spPr>
      </p:pic>
      <p:pic>
        <p:nvPicPr>
          <p:cNvPr id="717" name="Google Shape;717;p84" title="Screenshot 2025-05-18 at 10.00.28 PM.png"/>
          <p:cNvPicPr preferRelativeResize="0"/>
          <p:nvPr/>
        </p:nvPicPr>
        <p:blipFill>
          <a:blip r:embed="rId4">
            <a:alphaModFix/>
          </a:blip>
          <a:stretch>
            <a:fillRect/>
          </a:stretch>
        </p:blipFill>
        <p:spPr>
          <a:xfrm>
            <a:off x="4424175" y="1249337"/>
            <a:ext cx="4520632" cy="2644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TAF adjoint code</a:t>
            </a:r>
            <a:endParaRPr/>
          </a:p>
        </p:txBody>
      </p:sp>
      <p:sp>
        <p:nvSpPr>
          <p:cNvPr id="723" name="Google Shape;723;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24" name="Google Shape;724;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311700" y="132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TAF vs Tapenade</a:t>
            </a:r>
            <a:endParaRPr b="1"/>
          </a:p>
        </p:txBody>
      </p:sp>
      <p:sp>
        <p:nvSpPr>
          <p:cNvPr id="730" name="Google Shape;730;p86"/>
          <p:cNvSpPr txBox="1">
            <a:spLocks noGrp="1"/>
          </p:cNvSpPr>
          <p:nvPr>
            <p:ph type="body" idx="1"/>
          </p:nvPr>
        </p:nvSpPr>
        <p:spPr>
          <a:xfrm>
            <a:off x="311700" y="705155"/>
            <a:ext cx="8520600" cy="28200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Clr>
                <a:schemeClr val="accent2"/>
              </a:buClr>
              <a:buSzPts val="1800"/>
              <a:buChar char="●"/>
            </a:pPr>
            <a:r>
              <a:rPr lang="en">
                <a:solidFill>
                  <a:schemeClr val="accent2"/>
                </a:solidFill>
              </a:rPr>
              <a:t>For this super simple simulation, everything fits in memory, so we should not be recomputing anything.</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Tapenade is store-all by default. The tape is initialized and stacked and popped as a default setting.</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TAF is recompute-all by default. Therefore, we need to tell it to store everything in memory instead of recomputing everything. You will see the following comments sprinkled in the code</a:t>
            </a:r>
            <a:endParaRPr>
              <a:solidFill>
                <a:schemeClr val="accent2"/>
              </a:solidFill>
            </a:endParaRPr>
          </a:p>
          <a:p>
            <a:pPr marL="457200" lvl="0" indent="-342900" algn="l" rtl="0">
              <a:spcBef>
                <a:spcPts val="0"/>
              </a:spcBef>
              <a:spcAft>
                <a:spcPts val="0"/>
              </a:spcAft>
              <a:buClr>
                <a:schemeClr val="accent2"/>
              </a:buClr>
              <a:buSzPts val="1800"/>
              <a:buChar char="●"/>
            </a:pPr>
            <a:r>
              <a:rPr lang="en">
                <a:solidFill>
                  <a:schemeClr val="accent2"/>
                </a:solidFill>
              </a:rPr>
              <a:t>For N time steps, TAF recomputes every i-th T starting from 1 repeatedly. Since our convergence to steady state takes 80,000 time steps, TAF is actually taking 3.2 billion time steps.</a:t>
            </a:r>
            <a:endParaRPr>
              <a:solidFill>
                <a:schemeClr val="accent2"/>
              </a:solidFill>
            </a:endParaRPr>
          </a:p>
        </p:txBody>
      </p:sp>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32" name="Google Shape;732;p86"/>
          <p:cNvSpPr txBox="1"/>
          <p:nvPr/>
        </p:nvSpPr>
        <p:spPr>
          <a:xfrm>
            <a:off x="735738" y="3612150"/>
            <a:ext cx="260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Start of code:</a:t>
            </a:r>
            <a:endParaRPr/>
          </a:p>
          <a:p>
            <a:pPr marL="0" lvl="0" indent="0" algn="l" rtl="0">
              <a:spcBef>
                <a:spcPts val="0"/>
              </a:spcBef>
              <a:spcAft>
                <a:spcPts val="0"/>
              </a:spcAft>
              <a:buNone/>
            </a:pPr>
            <a:r>
              <a:rPr lang="en"/>
              <a:t>CADJ INIT tapex = 'TAF_tape'</a:t>
            </a:r>
            <a:endParaRPr/>
          </a:p>
          <a:p>
            <a:pPr marL="0" lvl="0" indent="0" algn="l" rtl="0">
              <a:spcBef>
                <a:spcPts val="0"/>
              </a:spcBef>
              <a:spcAft>
                <a:spcPts val="0"/>
              </a:spcAft>
              <a:buNone/>
            </a:pPr>
            <a:endParaRPr/>
          </a:p>
          <a:p>
            <a:pPr marL="0" lvl="0" indent="0" algn="l" rtl="0">
              <a:spcBef>
                <a:spcPts val="0"/>
              </a:spcBef>
              <a:spcAft>
                <a:spcPts val="0"/>
              </a:spcAft>
              <a:buNone/>
            </a:pPr>
            <a:r>
              <a:rPr lang="en"/>
              <a:t>Inside time loop:</a:t>
            </a:r>
            <a:endParaRPr/>
          </a:p>
          <a:p>
            <a:pPr marL="0" lvl="0" indent="0" algn="l" rtl="0">
              <a:spcBef>
                <a:spcPts val="0"/>
              </a:spcBef>
              <a:spcAft>
                <a:spcPts val="0"/>
              </a:spcAft>
              <a:buNone/>
            </a:pPr>
            <a:r>
              <a:rPr lang="en"/>
              <a:t>CADJ STORE t = tapex</a:t>
            </a:r>
            <a:endParaRPr/>
          </a:p>
        </p:txBody>
      </p:sp>
      <p:sp>
        <p:nvSpPr>
          <p:cNvPr id="733" name="Google Shape;733;p86"/>
          <p:cNvSpPr/>
          <p:nvPr/>
        </p:nvSpPr>
        <p:spPr>
          <a:xfrm>
            <a:off x="3388013" y="4015800"/>
            <a:ext cx="909300" cy="45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86"/>
          <p:cNvSpPr txBox="1"/>
          <p:nvPr/>
        </p:nvSpPr>
        <p:spPr>
          <a:xfrm>
            <a:off x="4648663" y="3935400"/>
            <a:ext cx="375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These are comments in F-77 but they are also directives for TAF.</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738"/>
        <p:cNvGrpSpPr/>
        <p:nvPr/>
      </p:nvGrpSpPr>
      <p:grpSpPr>
        <a:xfrm>
          <a:off x="0" y="0"/>
          <a:ext cx="0" cy="0"/>
          <a:chOff x="0" y="0"/>
          <a:chExt cx="0" cy="0"/>
        </a:xfrm>
      </p:grpSpPr>
      <p:sp>
        <p:nvSpPr>
          <p:cNvPr id="739" name="Google Shape;73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TAF adjoint code</a:t>
            </a:r>
            <a:endParaRPr/>
          </a:p>
        </p:txBody>
      </p:sp>
      <p:sp>
        <p:nvSpPr>
          <p:cNvPr id="740" name="Google Shape;740;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41" name="Google Shape;74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311700" y="1471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320"/>
              <a:t>Thank you!</a:t>
            </a:r>
            <a:endParaRPr sz="3320"/>
          </a:p>
        </p:txBody>
      </p:sp>
      <p:sp>
        <p:nvSpPr>
          <p:cNvPr id="747" name="Google Shape;747;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9"/>
          <p:cNvSpPr/>
          <p:nvPr/>
        </p:nvSpPr>
        <p:spPr>
          <a:xfrm>
            <a:off x="244650" y="2571750"/>
            <a:ext cx="8654700" cy="60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3" name="Google Shape;753;p89"/>
          <p:cNvSpPr txBox="1"/>
          <p:nvPr/>
        </p:nvSpPr>
        <p:spPr>
          <a:xfrm>
            <a:off x="556950" y="1719775"/>
            <a:ext cx="8030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2"/>
                </a:solidFill>
              </a:rPr>
              <a:t>A glimpse into utility of TLM and adjoint for UQ</a:t>
            </a:r>
            <a:endParaRPr sz="2500">
              <a:solidFill>
                <a:schemeClr val="dk2"/>
              </a:solidFill>
            </a:endParaRPr>
          </a:p>
        </p:txBody>
      </p:sp>
      <p:sp>
        <p:nvSpPr>
          <p:cNvPr id="754" name="Google Shape;754;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0"/>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pic>
        <p:nvPicPr>
          <p:cNvPr id="760" name="Google Shape;760;p90"/>
          <p:cNvPicPr preferRelativeResize="0"/>
          <p:nvPr/>
        </p:nvPicPr>
        <p:blipFill>
          <a:blip r:embed="rId3">
            <a:alphaModFix/>
          </a:blip>
          <a:stretch>
            <a:fillRect/>
          </a:stretch>
        </p:blipFill>
        <p:spPr>
          <a:xfrm>
            <a:off x="152400" y="866150"/>
            <a:ext cx="8839202" cy="106122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1"/>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pic>
        <p:nvPicPr>
          <p:cNvPr id="766" name="Google Shape;766;p91"/>
          <p:cNvPicPr preferRelativeResize="0"/>
          <p:nvPr/>
        </p:nvPicPr>
        <p:blipFill>
          <a:blip r:embed="rId3">
            <a:alphaModFix/>
          </a:blip>
          <a:stretch>
            <a:fillRect/>
          </a:stretch>
        </p:blipFill>
        <p:spPr>
          <a:xfrm>
            <a:off x="152400" y="866150"/>
            <a:ext cx="8839199" cy="14607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1: Finite Differences (Perturb one </a:t>
            </a:r>
            <a:r>
              <a:rPr lang="en" b="1">
                <a:solidFill>
                  <a:srgbClr val="FF0000"/>
                </a:solidFill>
              </a:rPr>
              <a:t>x</a:t>
            </a:r>
            <a:r>
              <a:rPr lang="en" b="1"/>
              <a:t> at a time)</a:t>
            </a:r>
            <a:endParaRPr b="1"/>
          </a:p>
        </p:txBody>
      </p:sp>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09" name="Google Shape;109;p20"/>
          <p:cNvSpPr txBox="1">
            <a:spLocks noGrp="1"/>
          </p:cNvSpPr>
          <p:nvPr>
            <p:ph type="title"/>
          </p:nvPr>
        </p:nvSpPr>
        <p:spPr>
          <a:xfrm>
            <a:off x="2832450" y="700225"/>
            <a:ext cx="348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b="1"/>
              <a:t>y = </a:t>
            </a:r>
            <a:r>
              <a:rPr lang="en" sz="2720" i="1"/>
              <a:t>A</a:t>
            </a:r>
            <a:r>
              <a:rPr lang="en" sz="2720"/>
              <a:t>(</a:t>
            </a:r>
            <a:r>
              <a:rPr lang="en" sz="2720" b="1">
                <a:solidFill>
                  <a:srgbClr val="FF0000"/>
                </a:solidFill>
              </a:rPr>
              <a:t>x</a:t>
            </a:r>
            <a:r>
              <a:rPr lang="en" sz="2720"/>
              <a:t>)</a:t>
            </a:r>
            <a:r>
              <a:rPr lang="en" sz="2720" b="1"/>
              <a:t>; </a:t>
            </a:r>
            <a:r>
              <a:rPr lang="en" sz="2720">
                <a:solidFill>
                  <a:srgbClr val="0000FF"/>
                </a:solidFill>
              </a:rPr>
              <a:t>J</a:t>
            </a:r>
            <a:r>
              <a:rPr lang="en" sz="2720" b="1"/>
              <a:t> = </a:t>
            </a:r>
            <a:r>
              <a:rPr lang="en" sz="2720" i="1"/>
              <a:t>f</a:t>
            </a:r>
            <a:r>
              <a:rPr lang="en" sz="2720">
                <a:solidFill>
                  <a:srgbClr val="000000"/>
                </a:solidFill>
              </a:rPr>
              <a:t>(</a:t>
            </a:r>
            <a:r>
              <a:rPr lang="en" sz="2720" b="1">
                <a:solidFill>
                  <a:srgbClr val="000000"/>
                </a:solidFill>
              </a:rPr>
              <a:t>y</a:t>
            </a:r>
            <a:r>
              <a:rPr lang="en" sz="2720">
                <a:solidFill>
                  <a:srgbClr val="000000"/>
                </a:solidFill>
              </a:rPr>
              <a:t>)</a:t>
            </a:r>
            <a:endParaRPr sz="2720">
              <a:solidFill>
                <a:srgbClr val="000000"/>
              </a:solidFill>
            </a:endParaRPr>
          </a:p>
        </p:txBody>
      </p:sp>
      <p:sp>
        <p:nvSpPr>
          <p:cNvPr id="110" name="Google Shape;110;p20"/>
          <p:cNvSpPr txBox="1"/>
          <p:nvPr/>
        </p:nvSpPr>
        <p:spPr>
          <a:xfrm>
            <a:off x="1747950" y="1806600"/>
            <a:ext cx="5648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t>∂</a:t>
            </a:r>
            <a:r>
              <a:rPr lang="en" sz="2700">
                <a:solidFill>
                  <a:srgbClr val="0000FF"/>
                </a:solidFill>
              </a:rPr>
              <a:t>J</a:t>
            </a:r>
            <a:r>
              <a:rPr lang="en" sz="2700"/>
              <a:t>/∂</a:t>
            </a:r>
            <a:r>
              <a:rPr lang="en" sz="2700">
                <a:solidFill>
                  <a:srgbClr val="FF0000"/>
                </a:solidFill>
              </a:rPr>
              <a:t>x</a:t>
            </a:r>
            <a:r>
              <a:rPr lang="en" sz="2700"/>
              <a:t>ᵢ ≈ [</a:t>
            </a:r>
            <a:r>
              <a:rPr lang="en" sz="2700" i="1"/>
              <a:t>f</a:t>
            </a:r>
            <a:r>
              <a:rPr lang="en" sz="2700"/>
              <a:t>(</a:t>
            </a:r>
            <a:r>
              <a:rPr lang="en" sz="2700" i="1"/>
              <a:t>A</a:t>
            </a:r>
            <a:r>
              <a:rPr lang="en" sz="2700"/>
              <a:t>(</a:t>
            </a:r>
            <a:r>
              <a:rPr lang="en" sz="2700" b="1">
                <a:solidFill>
                  <a:srgbClr val="FF0000"/>
                </a:solidFill>
              </a:rPr>
              <a:t>x</a:t>
            </a:r>
            <a:r>
              <a:rPr lang="en" sz="2700"/>
              <a:t>ᵢ⁺)) - </a:t>
            </a:r>
            <a:r>
              <a:rPr lang="en" sz="2700" i="1"/>
              <a:t>f</a:t>
            </a:r>
            <a:r>
              <a:rPr lang="en" sz="2700"/>
              <a:t>(</a:t>
            </a:r>
            <a:r>
              <a:rPr lang="en" sz="2700" i="1"/>
              <a:t>A</a:t>
            </a:r>
            <a:r>
              <a:rPr lang="en" sz="2700"/>
              <a:t>(</a:t>
            </a:r>
            <a:r>
              <a:rPr lang="en" sz="2700" b="1">
                <a:solidFill>
                  <a:srgbClr val="FF0000"/>
                </a:solidFill>
              </a:rPr>
              <a:t>x</a:t>
            </a:r>
            <a:r>
              <a:rPr lang="en" sz="2700"/>
              <a:t>))] / ε + </a:t>
            </a:r>
            <a:r>
              <a:rPr lang="en" sz="2700">
                <a:highlight>
                  <a:srgbClr val="FF0000"/>
                </a:highlight>
              </a:rPr>
              <a:t>O(</a:t>
            </a:r>
            <a:r>
              <a:rPr lang="en" sz="2700">
                <a:solidFill>
                  <a:schemeClr val="dk1"/>
                </a:solidFill>
                <a:highlight>
                  <a:srgbClr val="FF0000"/>
                </a:highlight>
              </a:rPr>
              <a:t>ε)</a:t>
            </a:r>
            <a:endParaRPr sz="2700">
              <a:highlight>
                <a:srgbClr val="FF0000"/>
              </a:highlight>
            </a:endParaRPr>
          </a:p>
        </p:txBody>
      </p:sp>
      <p:sp>
        <p:nvSpPr>
          <p:cNvPr id="111" name="Google Shape;111;p20"/>
          <p:cNvSpPr txBox="1">
            <a:spLocks noGrp="1"/>
          </p:cNvSpPr>
          <p:nvPr>
            <p:ph type="body" idx="1"/>
          </p:nvPr>
        </p:nvSpPr>
        <p:spPr>
          <a:xfrm>
            <a:off x="132600" y="2403000"/>
            <a:ext cx="8878800" cy="274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rPr>
              <a:t>Drawbacks:</a:t>
            </a:r>
            <a:endParaRPr>
              <a:solidFill>
                <a:schemeClr val="accent2"/>
              </a:solidFill>
            </a:endParaRPr>
          </a:p>
          <a:p>
            <a:pPr marL="457200" lvl="0" indent="-342900" algn="l" rtl="0">
              <a:spcBef>
                <a:spcPts val="1200"/>
              </a:spcBef>
              <a:spcAft>
                <a:spcPts val="0"/>
              </a:spcAft>
              <a:buClr>
                <a:srgbClr val="000000"/>
              </a:buClr>
              <a:buSzPts val="1800"/>
              <a:buChar char="●"/>
            </a:pPr>
            <a:r>
              <a:rPr lang="en">
                <a:solidFill>
                  <a:srgbClr val="000000"/>
                </a:solidFill>
                <a:highlight>
                  <a:schemeClr val="lt1"/>
                </a:highlight>
              </a:rPr>
              <a:t>Requires N+1 calls of non-linear forward model for N-dimensional gradient wrt </a:t>
            </a:r>
            <a:r>
              <a:rPr lang="en" b="1">
                <a:solidFill>
                  <a:srgbClr val="FF0000"/>
                </a:solidFill>
                <a:highlight>
                  <a:schemeClr val="lt1"/>
                </a:highlight>
              </a:rPr>
              <a:t>x</a:t>
            </a:r>
            <a:r>
              <a:rPr lang="en" b="1">
                <a:solidFill>
                  <a:srgbClr val="000000"/>
                </a:solidFill>
                <a:highlight>
                  <a:schemeClr val="lt1"/>
                </a:highlight>
              </a:rPr>
              <a:t>.</a:t>
            </a:r>
            <a:endParaRPr b="1">
              <a:solidFill>
                <a:srgbClr val="000000"/>
              </a:solidFill>
              <a:highlight>
                <a:schemeClr val="lt1"/>
              </a:highlight>
            </a:endParaRPr>
          </a:p>
          <a:p>
            <a:pPr marL="457200" lvl="0" indent="-342900" algn="l" rtl="0">
              <a:spcBef>
                <a:spcPts val="0"/>
              </a:spcBef>
              <a:spcAft>
                <a:spcPts val="0"/>
              </a:spcAft>
              <a:buClr>
                <a:srgbClr val="000000"/>
              </a:buClr>
              <a:buSzPts val="1800"/>
              <a:buChar char="●"/>
            </a:pPr>
            <a:r>
              <a:rPr lang="en">
                <a:solidFill>
                  <a:srgbClr val="000000"/>
                </a:solidFill>
                <a:highlight>
                  <a:schemeClr val="lt1"/>
                </a:highlight>
              </a:rPr>
              <a:t>Doesn’t scale well (N ~ 0.5 billion “controls” for ECCO).</a:t>
            </a:r>
            <a:endParaRPr>
              <a:solidFill>
                <a:srgbClr val="000000"/>
              </a:solidFill>
              <a:highlight>
                <a:schemeClr val="lt1"/>
              </a:highlight>
            </a:endParaRPr>
          </a:p>
          <a:p>
            <a:pPr marL="457200" lvl="0" indent="-342900" algn="l" rtl="0">
              <a:spcBef>
                <a:spcPts val="0"/>
              </a:spcBef>
              <a:spcAft>
                <a:spcPts val="0"/>
              </a:spcAft>
              <a:buClr>
                <a:srgbClr val="000000"/>
              </a:buClr>
              <a:buSzPts val="1800"/>
              <a:buChar char="●"/>
            </a:pPr>
            <a:r>
              <a:rPr lang="en">
                <a:solidFill>
                  <a:srgbClr val="000000"/>
                </a:solidFill>
                <a:highlight>
                  <a:schemeClr val="lt1"/>
                </a:highlight>
              </a:rPr>
              <a:t>Always has an error term proportional to some power of ε.</a:t>
            </a:r>
            <a:endParaRPr>
              <a:solidFill>
                <a:srgbClr val="000000"/>
              </a:solidFill>
              <a:highlight>
                <a:schemeClr val="lt1"/>
              </a:highlight>
            </a:endParaRPr>
          </a:p>
          <a:p>
            <a:pPr marL="457200" lvl="0" indent="-342900" algn="l" rtl="0">
              <a:spcBef>
                <a:spcPts val="0"/>
              </a:spcBef>
              <a:spcAft>
                <a:spcPts val="0"/>
              </a:spcAft>
              <a:buClr>
                <a:srgbClr val="000000"/>
              </a:buClr>
              <a:buSzPts val="1800"/>
              <a:buChar char="●"/>
            </a:pPr>
            <a:r>
              <a:rPr lang="en">
                <a:solidFill>
                  <a:srgbClr val="000000"/>
                </a:solidFill>
                <a:highlight>
                  <a:schemeClr val="lt1"/>
                </a:highlight>
              </a:rPr>
              <a:t>Choice of ε is hard: too large and the response might not be linear, too small and it leads to numerical round-off errors.</a:t>
            </a:r>
            <a:endParaRPr>
              <a:solidFill>
                <a:srgbClr val="000000"/>
              </a:solidFill>
              <a:highlight>
                <a:schemeClr val="lt1"/>
              </a:highlight>
            </a:endParaRPr>
          </a:p>
          <a:p>
            <a:pPr marL="457200" lvl="0" indent="-342900" algn="l" rtl="0">
              <a:spcBef>
                <a:spcPts val="0"/>
              </a:spcBef>
              <a:spcAft>
                <a:spcPts val="0"/>
              </a:spcAft>
              <a:buClr>
                <a:srgbClr val="000000"/>
              </a:buClr>
              <a:buSzPts val="1800"/>
              <a:buChar char="●"/>
            </a:pPr>
            <a:r>
              <a:rPr lang="en">
                <a:solidFill>
                  <a:srgbClr val="000000"/>
                </a:solidFill>
                <a:highlight>
                  <a:schemeClr val="lt1"/>
                </a:highlight>
              </a:rPr>
              <a:t>In practice, for different choices of ε, the values of the gradient can vary wildly.</a:t>
            </a:r>
            <a:endParaRPr>
              <a:solidFill>
                <a:srgbClr val="000000"/>
              </a:solidFill>
              <a:highlight>
                <a:schemeClr val="lt1"/>
              </a:highlight>
            </a:endParaRPr>
          </a:p>
        </p:txBody>
      </p:sp>
      <p:sp>
        <p:nvSpPr>
          <p:cNvPr id="112" name="Google Shape;112;p20"/>
          <p:cNvSpPr txBox="1"/>
          <p:nvPr/>
        </p:nvSpPr>
        <p:spPr>
          <a:xfrm>
            <a:off x="3421650" y="1272925"/>
            <a:ext cx="2300700" cy="60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700" b="1">
                <a:solidFill>
                  <a:srgbClr val="FF0000"/>
                </a:solidFill>
              </a:rPr>
              <a:t>x</a:t>
            </a:r>
            <a:r>
              <a:rPr lang="en" sz="2700">
                <a:solidFill>
                  <a:schemeClr val="accent2"/>
                </a:solidFill>
              </a:rPr>
              <a:t>ᵢ⁺ = </a:t>
            </a:r>
            <a:r>
              <a:rPr lang="en" sz="2700" b="1">
                <a:solidFill>
                  <a:srgbClr val="FF0000"/>
                </a:solidFill>
              </a:rPr>
              <a:t>x</a:t>
            </a:r>
            <a:r>
              <a:rPr lang="en" sz="2700">
                <a:solidFill>
                  <a:schemeClr val="accent2"/>
                </a:solidFill>
              </a:rPr>
              <a:t> + ε · </a:t>
            </a:r>
            <a:r>
              <a:rPr lang="en" sz="2700" b="1">
                <a:solidFill>
                  <a:schemeClr val="accent2"/>
                </a:solidFill>
              </a:rPr>
              <a:t>e</a:t>
            </a:r>
            <a:r>
              <a:rPr lang="en" sz="2700">
                <a:solidFill>
                  <a:schemeClr val="accent2"/>
                </a:solidFill>
              </a:rPr>
              <a:t>ᵢ</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2"/>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pic>
        <p:nvPicPr>
          <p:cNvPr id="772" name="Google Shape;772;p92"/>
          <p:cNvPicPr preferRelativeResize="0"/>
          <p:nvPr/>
        </p:nvPicPr>
        <p:blipFill>
          <a:blip r:embed="rId3">
            <a:alphaModFix/>
          </a:blip>
          <a:stretch>
            <a:fillRect/>
          </a:stretch>
        </p:blipFill>
        <p:spPr>
          <a:xfrm>
            <a:off x="152400" y="766790"/>
            <a:ext cx="8839201" cy="20290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3"/>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pic>
        <p:nvPicPr>
          <p:cNvPr id="778" name="Google Shape;778;p93"/>
          <p:cNvPicPr preferRelativeResize="0"/>
          <p:nvPr/>
        </p:nvPicPr>
        <p:blipFill>
          <a:blip r:embed="rId3">
            <a:alphaModFix/>
          </a:blip>
          <a:stretch>
            <a:fillRect/>
          </a:stretch>
        </p:blipFill>
        <p:spPr>
          <a:xfrm>
            <a:off x="152400" y="866150"/>
            <a:ext cx="8839201" cy="2029051"/>
          </a:xfrm>
          <a:prstGeom prst="rect">
            <a:avLst/>
          </a:prstGeom>
          <a:noFill/>
          <a:ln>
            <a:noFill/>
          </a:ln>
        </p:spPr>
      </p:pic>
      <p:pic>
        <p:nvPicPr>
          <p:cNvPr id="779" name="Google Shape;779;p93"/>
          <p:cNvPicPr preferRelativeResize="0"/>
          <p:nvPr/>
        </p:nvPicPr>
        <p:blipFill>
          <a:blip r:embed="rId4">
            <a:alphaModFix/>
          </a:blip>
          <a:stretch>
            <a:fillRect/>
          </a:stretch>
        </p:blipFill>
        <p:spPr>
          <a:xfrm>
            <a:off x="5274300" y="2717575"/>
            <a:ext cx="934800" cy="934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4"/>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pic>
        <p:nvPicPr>
          <p:cNvPr id="785" name="Google Shape;785;p94"/>
          <p:cNvPicPr preferRelativeResize="0"/>
          <p:nvPr/>
        </p:nvPicPr>
        <p:blipFill>
          <a:blip r:embed="rId3">
            <a:alphaModFix/>
          </a:blip>
          <a:stretch>
            <a:fillRect/>
          </a:stretch>
        </p:blipFill>
        <p:spPr>
          <a:xfrm>
            <a:off x="0" y="713741"/>
            <a:ext cx="9144000" cy="2099019"/>
          </a:xfrm>
          <a:prstGeom prst="rect">
            <a:avLst/>
          </a:prstGeom>
          <a:noFill/>
          <a:ln>
            <a:noFill/>
          </a:ln>
        </p:spPr>
      </p:pic>
      <p:pic>
        <p:nvPicPr>
          <p:cNvPr id="786" name="Google Shape;786;p94"/>
          <p:cNvPicPr preferRelativeResize="0"/>
          <p:nvPr/>
        </p:nvPicPr>
        <p:blipFill>
          <a:blip r:embed="rId4">
            <a:alphaModFix/>
          </a:blip>
          <a:stretch>
            <a:fillRect/>
          </a:stretch>
        </p:blipFill>
        <p:spPr>
          <a:xfrm>
            <a:off x="5274300" y="2717575"/>
            <a:ext cx="934800" cy="93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5"/>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sp>
        <p:nvSpPr>
          <p:cNvPr id="792" name="Google Shape;792;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793" name="Google Shape;793;p95"/>
          <p:cNvSpPr txBox="1">
            <a:spLocks noGrp="1"/>
          </p:cNvSpPr>
          <p:nvPr>
            <p:ph type="body" idx="1"/>
          </p:nvPr>
        </p:nvSpPr>
        <p:spPr>
          <a:xfrm>
            <a:off x="1152725" y="3962000"/>
            <a:ext cx="934800" cy="445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a:solidFill>
                  <a:schemeClr val="accent2"/>
                </a:solidFill>
              </a:rPr>
              <a:t>Adjoint</a:t>
            </a:r>
            <a:endParaRPr>
              <a:solidFill>
                <a:schemeClr val="accent2"/>
              </a:solidFill>
            </a:endParaRPr>
          </a:p>
        </p:txBody>
      </p:sp>
      <p:sp>
        <p:nvSpPr>
          <p:cNvPr id="794" name="Google Shape;794;p95"/>
          <p:cNvSpPr txBox="1">
            <a:spLocks noGrp="1"/>
          </p:cNvSpPr>
          <p:nvPr>
            <p:ph type="body" idx="1"/>
          </p:nvPr>
        </p:nvSpPr>
        <p:spPr>
          <a:xfrm>
            <a:off x="4205925" y="3962000"/>
            <a:ext cx="934800" cy="445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a:solidFill>
                  <a:schemeClr val="accent2"/>
                </a:solidFill>
              </a:rPr>
              <a:t>TLM</a:t>
            </a:r>
            <a:endParaRPr>
              <a:solidFill>
                <a:schemeClr val="accent2"/>
              </a:solidFill>
            </a:endParaRPr>
          </a:p>
        </p:txBody>
      </p:sp>
      <p:pic>
        <p:nvPicPr>
          <p:cNvPr id="795" name="Google Shape;795;p95"/>
          <p:cNvPicPr preferRelativeResize="0"/>
          <p:nvPr/>
        </p:nvPicPr>
        <p:blipFill>
          <a:blip r:embed="rId3">
            <a:alphaModFix/>
          </a:blip>
          <a:stretch>
            <a:fillRect/>
          </a:stretch>
        </p:blipFill>
        <p:spPr>
          <a:xfrm>
            <a:off x="0" y="713741"/>
            <a:ext cx="9144000" cy="2099019"/>
          </a:xfrm>
          <a:prstGeom prst="rect">
            <a:avLst/>
          </a:prstGeom>
          <a:noFill/>
          <a:ln>
            <a:noFill/>
          </a:ln>
        </p:spPr>
      </p:pic>
      <p:sp>
        <p:nvSpPr>
          <p:cNvPr id="796" name="Google Shape;796;p95"/>
          <p:cNvSpPr/>
          <p:nvPr/>
        </p:nvSpPr>
        <p:spPr>
          <a:xfrm rot="-3513226">
            <a:off x="1402790" y="3251083"/>
            <a:ext cx="1319728" cy="123072"/>
          </a:xfrm>
          <a:prstGeom prst="rightArrow">
            <a:avLst>
              <a:gd name="adj1" fmla="val 50000"/>
              <a:gd name="adj2" fmla="val 138893"/>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7" name="Google Shape;797;p95"/>
          <p:cNvSpPr/>
          <p:nvPr/>
        </p:nvSpPr>
        <p:spPr>
          <a:xfrm rot="-7571869">
            <a:off x="3472788" y="3251110"/>
            <a:ext cx="1319731" cy="123009"/>
          </a:xfrm>
          <a:prstGeom prst="rightArrow">
            <a:avLst>
              <a:gd name="adj1" fmla="val 50000"/>
              <a:gd name="adj2" fmla="val 138893"/>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8" name="Google Shape;798;p95"/>
          <p:cNvPicPr preferRelativeResize="0"/>
          <p:nvPr/>
        </p:nvPicPr>
        <p:blipFill>
          <a:blip r:embed="rId4">
            <a:alphaModFix/>
          </a:blip>
          <a:stretch>
            <a:fillRect/>
          </a:stretch>
        </p:blipFill>
        <p:spPr>
          <a:xfrm>
            <a:off x="5274300" y="2717575"/>
            <a:ext cx="934800" cy="934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6"/>
          <p:cNvSpPr txBox="1">
            <a:spLocks noGrp="1"/>
          </p:cNvSpPr>
          <p:nvPr>
            <p:ph type="title"/>
          </p:nvPr>
        </p:nvSpPr>
        <p:spPr>
          <a:xfrm>
            <a:off x="311700" y="141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 glimpse into Uncertainty Quantification</a:t>
            </a:r>
            <a:endParaRPr b="1"/>
          </a:p>
        </p:txBody>
      </p:sp>
      <p:sp>
        <p:nvSpPr>
          <p:cNvPr id="804" name="Google Shape;804;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pic>
        <p:nvPicPr>
          <p:cNvPr id="805" name="Google Shape;805;p96"/>
          <p:cNvPicPr preferRelativeResize="0"/>
          <p:nvPr/>
        </p:nvPicPr>
        <p:blipFill>
          <a:blip r:embed="rId3">
            <a:alphaModFix/>
          </a:blip>
          <a:stretch>
            <a:fillRect/>
          </a:stretch>
        </p:blipFill>
        <p:spPr>
          <a:xfrm>
            <a:off x="152400" y="866150"/>
            <a:ext cx="8839199" cy="2052162"/>
          </a:xfrm>
          <a:prstGeom prst="rect">
            <a:avLst/>
          </a:prstGeom>
          <a:noFill/>
          <a:ln>
            <a:noFill/>
          </a:ln>
        </p:spPr>
      </p:pic>
      <p:sp>
        <p:nvSpPr>
          <p:cNvPr id="806" name="Google Shape;806;p96"/>
          <p:cNvSpPr/>
          <p:nvPr/>
        </p:nvSpPr>
        <p:spPr>
          <a:xfrm rot="-3513226">
            <a:off x="1402790" y="3251083"/>
            <a:ext cx="1319728" cy="123072"/>
          </a:xfrm>
          <a:prstGeom prst="rightArrow">
            <a:avLst>
              <a:gd name="adj1" fmla="val 50000"/>
              <a:gd name="adj2" fmla="val 138893"/>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7" name="Google Shape;807;p96"/>
          <p:cNvSpPr txBox="1">
            <a:spLocks noGrp="1"/>
          </p:cNvSpPr>
          <p:nvPr>
            <p:ph type="body" idx="1"/>
          </p:nvPr>
        </p:nvSpPr>
        <p:spPr>
          <a:xfrm>
            <a:off x="1152725" y="3962000"/>
            <a:ext cx="934800" cy="445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a:solidFill>
                  <a:schemeClr val="accent2"/>
                </a:solidFill>
              </a:rPr>
              <a:t>Adjoint</a:t>
            </a:r>
            <a:endParaRPr>
              <a:solidFill>
                <a:schemeClr val="accent2"/>
              </a:solidFill>
            </a:endParaRPr>
          </a:p>
        </p:txBody>
      </p:sp>
      <p:sp>
        <p:nvSpPr>
          <p:cNvPr id="808" name="Google Shape;808;p96"/>
          <p:cNvSpPr/>
          <p:nvPr/>
        </p:nvSpPr>
        <p:spPr>
          <a:xfrm rot="-7571869">
            <a:off x="3472788" y="3251110"/>
            <a:ext cx="1319731" cy="123009"/>
          </a:xfrm>
          <a:prstGeom prst="rightArrow">
            <a:avLst>
              <a:gd name="adj1" fmla="val 50000"/>
              <a:gd name="adj2" fmla="val 138893"/>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9" name="Google Shape;809;p96"/>
          <p:cNvSpPr txBox="1">
            <a:spLocks noGrp="1"/>
          </p:cNvSpPr>
          <p:nvPr>
            <p:ph type="body" idx="1"/>
          </p:nvPr>
        </p:nvSpPr>
        <p:spPr>
          <a:xfrm>
            <a:off x="4205925" y="3962000"/>
            <a:ext cx="934800" cy="445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a:solidFill>
                  <a:schemeClr val="accent2"/>
                </a:solidFill>
              </a:rPr>
              <a:t>TLM</a:t>
            </a:r>
            <a:endParaRPr>
              <a:solidFill>
                <a:schemeClr val="accent2"/>
              </a:solidFill>
            </a:endParaRPr>
          </a:p>
        </p:txBody>
      </p:sp>
      <p:sp>
        <p:nvSpPr>
          <p:cNvPr id="810" name="Google Shape;810;p96"/>
          <p:cNvSpPr/>
          <p:nvPr/>
        </p:nvSpPr>
        <p:spPr>
          <a:xfrm rot="-3162799">
            <a:off x="7100839" y="3218389"/>
            <a:ext cx="1319735" cy="123065"/>
          </a:xfrm>
          <a:prstGeom prst="rightArrow">
            <a:avLst>
              <a:gd name="adj1" fmla="val 50000"/>
              <a:gd name="adj2" fmla="val 138893"/>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1" name="Google Shape;811;p96"/>
          <p:cNvSpPr txBox="1">
            <a:spLocks noGrp="1"/>
          </p:cNvSpPr>
          <p:nvPr>
            <p:ph type="body" idx="1"/>
          </p:nvPr>
        </p:nvSpPr>
        <p:spPr>
          <a:xfrm>
            <a:off x="5593425" y="3962000"/>
            <a:ext cx="3289500" cy="445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a:solidFill>
                  <a:schemeClr val="accent2"/>
                </a:solidFill>
              </a:rPr>
              <a:t>Gauss-Newton approximation</a:t>
            </a:r>
            <a:endParaRPr>
              <a:solidFill>
                <a:schemeClr val="accent2"/>
              </a:solidFill>
            </a:endParaRPr>
          </a:p>
        </p:txBody>
      </p:sp>
      <p:pic>
        <p:nvPicPr>
          <p:cNvPr id="812" name="Google Shape;812;p96"/>
          <p:cNvPicPr preferRelativeResize="0"/>
          <p:nvPr/>
        </p:nvPicPr>
        <p:blipFill>
          <a:blip r:embed="rId4">
            <a:alphaModFix/>
          </a:blip>
          <a:stretch>
            <a:fillRect/>
          </a:stretch>
        </p:blipFill>
        <p:spPr>
          <a:xfrm>
            <a:off x="5274300" y="2717575"/>
            <a:ext cx="934800" cy="934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pic>
        <p:nvPicPr>
          <p:cNvPr id="818" name="Google Shape;818;p97"/>
          <p:cNvPicPr preferRelativeResize="0"/>
          <p:nvPr/>
        </p:nvPicPr>
        <p:blipFill>
          <a:blip r:embed="rId3">
            <a:alphaModFix/>
          </a:blip>
          <a:stretch>
            <a:fillRect/>
          </a:stretch>
        </p:blipFill>
        <p:spPr>
          <a:xfrm>
            <a:off x="9900" y="0"/>
            <a:ext cx="9143999" cy="499486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824" name="Google Shape;824;p98"/>
          <p:cNvPicPr preferRelativeResize="0"/>
          <p:nvPr/>
        </p:nvPicPr>
        <p:blipFill>
          <a:blip r:embed="rId3">
            <a:alphaModFix/>
          </a:blip>
          <a:stretch>
            <a:fillRect/>
          </a:stretch>
        </p:blipFill>
        <p:spPr>
          <a:xfrm>
            <a:off x="0" y="0"/>
            <a:ext cx="9143999" cy="4994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pic>
        <p:nvPicPr>
          <p:cNvPr id="830" name="Google Shape;830;p99"/>
          <p:cNvPicPr preferRelativeResize="0"/>
          <p:nvPr/>
        </p:nvPicPr>
        <p:blipFill>
          <a:blip r:embed="rId3">
            <a:alphaModFix/>
          </a:blip>
          <a:stretch>
            <a:fillRect/>
          </a:stretch>
        </p:blipFill>
        <p:spPr>
          <a:xfrm>
            <a:off x="0" y="0"/>
            <a:ext cx="9144001" cy="500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body" idx="1"/>
          </p:nvPr>
        </p:nvSpPr>
        <p:spPr>
          <a:xfrm>
            <a:off x="311625" y="692650"/>
            <a:ext cx="8520600" cy="1102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accent2"/>
              </a:buClr>
              <a:buSzPts val="1800"/>
              <a:buChar char="●"/>
            </a:pPr>
            <a:r>
              <a:rPr lang="en">
                <a:solidFill>
                  <a:schemeClr val="accent2"/>
                </a:solidFill>
              </a:rPr>
              <a:t>Finite Differences (Method 1) uses the non-linear forward model as a black box and just perturbs the input and uses non-linear functional evaluations to approximate the directional derivative.</a:t>
            </a:r>
            <a:endParaRPr>
              <a:solidFill>
                <a:schemeClr val="accent2"/>
              </a:solidFill>
            </a:endParaRPr>
          </a:p>
        </p:txBody>
      </p:sp>
      <p:sp>
        <p:nvSpPr>
          <p:cNvPr id="118" name="Google Shape;118;p21"/>
          <p:cNvSpPr txBox="1">
            <a:spLocks noGrp="1"/>
          </p:cNvSpPr>
          <p:nvPr>
            <p:ph type="sldNum" idx="12"/>
          </p:nvPr>
        </p:nvSpPr>
        <p:spPr>
          <a:xfrm>
            <a:off x="8473658" y="46631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19" name="Google Shape;119;p21"/>
          <p:cNvSpPr txBox="1">
            <a:spLocks noGrp="1"/>
          </p:cNvSpPr>
          <p:nvPr>
            <p:ph type="title"/>
          </p:nvPr>
        </p:nvSpPr>
        <p:spPr>
          <a:xfrm>
            <a:off x="2069024" y="1795450"/>
            <a:ext cx="5995983" cy="269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dirty="0"/>
              <a:t>       y = </a:t>
            </a:r>
            <a:r>
              <a:rPr lang="en" sz="2720" dirty="0">
                <a:solidFill>
                  <a:srgbClr val="FF0000"/>
                </a:solidFill>
              </a:rPr>
              <a:t>x</a:t>
            </a:r>
            <a:r>
              <a:rPr lang="en" sz="2720" dirty="0"/>
              <a:t>, J = y²</a:t>
            </a:r>
            <a:endParaRPr sz="2720" dirty="0"/>
          </a:p>
          <a:p>
            <a:pPr marL="0" lvl="0" indent="0" algn="l" rtl="0">
              <a:spcBef>
                <a:spcPts val="0"/>
              </a:spcBef>
              <a:spcAft>
                <a:spcPts val="0"/>
              </a:spcAft>
              <a:buSzPts val="990"/>
              <a:buNone/>
            </a:pPr>
            <a:r>
              <a:rPr lang="en" sz="2720" dirty="0" err="1"/>
              <a:t>dJ</a:t>
            </a:r>
            <a:r>
              <a:rPr lang="en" sz="2720" dirty="0"/>
              <a:t>/d</a:t>
            </a:r>
            <a:r>
              <a:rPr lang="en" sz="2720" dirty="0">
                <a:solidFill>
                  <a:srgbClr val="FF0000"/>
                </a:solidFill>
              </a:rPr>
              <a:t>x</a:t>
            </a:r>
            <a:r>
              <a:rPr lang="en" sz="2720" dirty="0"/>
              <a:t> </a:t>
            </a:r>
            <a:r>
              <a:rPr lang="en" sz="2700" dirty="0"/>
              <a:t>≈</a:t>
            </a:r>
            <a:r>
              <a:rPr lang="en" sz="2720" dirty="0"/>
              <a:t> ((</a:t>
            </a:r>
            <a:r>
              <a:rPr lang="en" sz="2720" dirty="0" err="1">
                <a:solidFill>
                  <a:srgbClr val="FF0000"/>
                </a:solidFill>
              </a:rPr>
              <a:t>x</a:t>
            </a:r>
            <a:r>
              <a:rPr lang="en" sz="2720" dirty="0" err="1"/>
              <a:t>+</a:t>
            </a:r>
            <a:r>
              <a:rPr lang="en" sz="2700" dirty="0" err="1">
                <a:solidFill>
                  <a:schemeClr val="accent2"/>
                </a:solidFill>
              </a:rPr>
              <a:t>ε</a:t>
            </a:r>
            <a:r>
              <a:rPr lang="en" sz="2700" dirty="0">
                <a:solidFill>
                  <a:schemeClr val="accent2"/>
                </a:solidFill>
              </a:rPr>
              <a:t>)</a:t>
            </a:r>
            <a:r>
              <a:rPr lang="en" sz="2720" dirty="0"/>
              <a:t>²</a:t>
            </a:r>
            <a:r>
              <a:rPr lang="en" sz="2700" dirty="0">
                <a:solidFill>
                  <a:schemeClr val="accent2"/>
                </a:solidFill>
              </a:rPr>
              <a:t> - </a:t>
            </a:r>
            <a:r>
              <a:rPr lang="en" sz="2700" dirty="0">
                <a:solidFill>
                  <a:srgbClr val="FF0000"/>
                </a:solidFill>
              </a:rPr>
              <a:t>x</a:t>
            </a:r>
            <a:r>
              <a:rPr lang="en" sz="2720" dirty="0"/>
              <a:t>²</a:t>
            </a:r>
            <a:r>
              <a:rPr lang="en" sz="2700" dirty="0">
                <a:solidFill>
                  <a:schemeClr val="accent2"/>
                </a:solidFill>
              </a:rPr>
              <a:t>)/</a:t>
            </a:r>
            <a:r>
              <a:rPr lang="en" sz="2700" dirty="0" err="1">
                <a:solidFill>
                  <a:schemeClr val="accent2"/>
                </a:solidFill>
              </a:rPr>
              <a:t>ε</a:t>
            </a:r>
            <a:r>
              <a:rPr lang="en" sz="2700" dirty="0">
                <a:solidFill>
                  <a:schemeClr val="accent2"/>
                </a:solidFill>
              </a:rPr>
              <a:t> </a:t>
            </a:r>
            <a:endParaRPr sz="2700" dirty="0">
              <a:solidFill>
                <a:schemeClr val="accent2"/>
              </a:solidFill>
            </a:endParaRPr>
          </a:p>
          <a:p>
            <a:pPr marL="0" lvl="0" indent="0" algn="l" rtl="0">
              <a:spcBef>
                <a:spcPts val="0"/>
              </a:spcBef>
              <a:spcAft>
                <a:spcPts val="0"/>
              </a:spcAft>
              <a:buSzPts val="990"/>
              <a:buNone/>
            </a:pPr>
            <a:r>
              <a:rPr lang="en" sz="2700" dirty="0">
                <a:solidFill>
                  <a:schemeClr val="accent2"/>
                </a:solidFill>
              </a:rPr>
              <a:t>          </a:t>
            </a:r>
            <a:r>
              <a:rPr lang="en" sz="2700" dirty="0"/>
              <a:t>= (</a:t>
            </a:r>
            <a:r>
              <a:rPr lang="en" sz="2700" dirty="0">
                <a:solidFill>
                  <a:srgbClr val="FF0000"/>
                </a:solidFill>
              </a:rPr>
              <a:t>x</a:t>
            </a:r>
            <a:r>
              <a:rPr lang="en" sz="2720" dirty="0"/>
              <a:t>² + 2</a:t>
            </a:r>
            <a:r>
              <a:rPr lang="en" sz="2700" dirty="0">
                <a:solidFill>
                  <a:srgbClr val="FF0000"/>
                </a:solidFill>
              </a:rPr>
              <a:t>x</a:t>
            </a:r>
            <a:r>
              <a:rPr lang="en" sz="2700" dirty="0">
                <a:solidFill>
                  <a:schemeClr val="accent2"/>
                </a:solidFill>
              </a:rPr>
              <a:t>ε + ε</a:t>
            </a:r>
            <a:r>
              <a:rPr lang="en" sz="2720" dirty="0"/>
              <a:t>² - </a:t>
            </a:r>
            <a:r>
              <a:rPr lang="en" sz="2700" dirty="0">
                <a:solidFill>
                  <a:srgbClr val="FF0000"/>
                </a:solidFill>
              </a:rPr>
              <a:t>x</a:t>
            </a:r>
            <a:r>
              <a:rPr lang="en" sz="2720" dirty="0"/>
              <a:t>²)/</a:t>
            </a:r>
            <a:r>
              <a:rPr lang="en" sz="2700" dirty="0" err="1">
                <a:solidFill>
                  <a:schemeClr val="accent2"/>
                </a:solidFill>
              </a:rPr>
              <a:t>ε</a:t>
            </a:r>
            <a:endParaRPr sz="2700" dirty="0">
              <a:solidFill>
                <a:schemeClr val="accent2"/>
              </a:solidFill>
            </a:endParaRPr>
          </a:p>
          <a:p>
            <a:pPr marL="0" lvl="0" indent="0" algn="l" rtl="0">
              <a:spcBef>
                <a:spcPts val="0"/>
              </a:spcBef>
              <a:spcAft>
                <a:spcPts val="0"/>
              </a:spcAft>
              <a:buSzPts val="990"/>
              <a:buNone/>
            </a:pPr>
            <a:r>
              <a:rPr lang="en" sz="2700" dirty="0">
                <a:solidFill>
                  <a:schemeClr val="accent2"/>
                </a:solidFill>
              </a:rPr>
              <a:t>          = (</a:t>
            </a:r>
            <a:r>
              <a:rPr lang="en" sz="2720" dirty="0"/>
              <a:t>2</a:t>
            </a:r>
            <a:r>
              <a:rPr lang="en" sz="2700" dirty="0">
                <a:solidFill>
                  <a:srgbClr val="FF0000"/>
                </a:solidFill>
              </a:rPr>
              <a:t>x</a:t>
            </a:r>
            <a:r>
              <a:rPr lang="en" sz="2700" dirty="0">
                <a:solidFill>
                  <a:schemeClr val="accent2"/>
                </a:solidFill>
              </a:rPr>
              <a:t>ε + ε</a:t>
            </a:r>
            <a:r>
              <a:rPr lang="en" sz="2720" dirty="0"/>
              <a:t>²)/</a:t>
            </a:r>
            <a:r>
              <a:rPr lang="en" sz="2700" dirty="0" err="1">
                <a:solidFill>
                  <a:schemeClr val="accent2"/>
                </a:solidFill>
              </a:rPr>
              <a:t>ε</a:t>
            </a:r>
            <a:endParaRPr sz="2700" dirty="0">
              <a:solidFill>
                <a:schemeClr val="accent2"/>
              </a:solidFill>
            </a:endParaRPr>
          </a:p>
          <a:p>
            <a:pPr marL="0" lvl="0" indent="0" algn="l" rtl="0">
              <a:spcBef>
                <a:spcPts val="0"/>
              </a:spcBef>
              <a:spcAft>
                <a:spcPts val="0"/>
              </a:spcAft>
              <a:buSzPts val="990"/>
              <a:buNone/>
            </a:pPr>
            <a:r>
              <a:rPr lang="en" sz="2700" dirty="0">
                <a:solidFill>
                  <a:schemeClr val="accent2"/>
                </a:solidFill>
              </a:rPr>
              <a:t>		 = 2</a:t>
            </a:r>
            <a:r>
              <a:rPr lang="en" sz="2700" dirty="0">
                <a:solidFill>
                  <a:srgbClr val="FF0000"/>
                </a:solidFill>
              </a:rPr>
              <a:t>x</a:t>
            </a:r>
            <a:r>
              <a:rPr lang="en" sz="2700" dirty="0">
                <a:solidFill>
                  <a:schemeClr val="accent2"/>
                </a:solidFill>
              </a:rPr>
              <a:t> +</a:t>
            </a:r>
            <a:r>
              <a:rPr lang="en" sz="2700" dirty="0">
                <a:solidFill>
                  <a:schemeClr val="accent2"/>
                </a:solidFill>
                <a:highlight>
                  <a:schemeClr val="lt1"/>
                </a:highlight>
              </a:rPr>
              <a:t> </a:t>
            </a:r>
            <a:r>
              <a:rPr lang="en" sz="2700" dirty="0" err="1">
                <a:highlight>
                  <a:schemeClr val="lt1"/>
                </a:highlight>
              </a:rPr>
              <a:t>ε</a:t>
            </a:r>
            <a:r>
              <a:rPr lang="en" sz="2700" dirty="0">
                <a:highlight>
                  <a:schemeClr val="lt1"/>
                </a:highlight>
              </a:rPr>
              <a:t> </a:t>
            </a:r>
            <a:r>
              <a:rPr lang="en" sz="2700" dirty="0">
                <a:highlight>
                  <a:srgbClr val="FF0000"/>
                </a:highlight>
              </a:rPr>
              <a:t>(slightly off)</a:t>
            </a:r>
            <a:r>
              <a:rPr lang="en" sz="2700" dirty="0">
                <a:highlight>
                  <a:schemeClr val="lt1"/>
                </a:highlight>
              </a:rPr>
              <a:t> </a:t>
            </a:r>
            <a:endParaRPr sz="2720" dirty="0"/>
          </a:p>
          <a:p>
            <a:pPr marL="0" lvl="0" indent="0" algn="l" rtl="0">
              <a:spcBef>
                <a:spcPts val="0"/>
              </a:spcBef>
              <a:spcAft>
                <a:spcPts val="0"/>
              </a:spcAft>
              <a:buSzPts val="990"/>
              <a:buNone/>
            </a:pPr>
            <a:endParaRPr sz="2700" dirty="0"/>
          </a:p>
          <a:p>
            <a:pPr marL="0" lvl="0" indent="0" algn="l" rtl="0">
              <a:spcBef>
                <a:spcPts val="0"/>
              </a:spcBef>
              <a:spcAft>
                <a:spcPts val="0"/>
              </a:spcAft>
              <a:buSzPts val="990"/>
              <a:buNone/>
            </a:pPr>
            <a:endParaRPr sz="2700" dirty="0"/>
          </a:p>
          <a:p>
            <a:pPr marL="0" lvl="0" indent="0" algn="l" rtl="0">
              <a:spcBef>
                <a:spcPts val="0"/>
              </a:spcBef>
              <a:spcAft>
                <a:spcPts val="0"/>
              </a:spcAft>
              <a:buSzPts val="990"/>
              <a:buNone/>
            </a:pPr>
            <a:endParaRPr sz="2700" dirty="0"/>
          </a:p>
          <a:p>
            <a:pPr marL="0" lvl="0" indent="0" algn="l" rtl="0">
              <a:spcBef>
                <a:spcPts val="0"/>
              </a:spcBef>
              <a:spcAft>
                <a:spcPts val="0"/>
              </a:spcAft>
              <a:buSzPts val="990"/>
              <a:buNone/>
            </a:pPr>
            <a:endParaRPr sz="2720" dirty="0"/>
          </a:p>
        </p:txBody>
      </p:sp>
      <p:sp>
        <p:nvSpPr>
          <p:cNvPr id="120" name="Google Shape;120;p21"/>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 1: Finite Differences Example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6054</Words>
  <Application>Microsoft Macintosh PowerPoint</Application>
  <PresentationFormat>On-screen Show (16:9)</PresentationFormat>
  <Paragraphs>628</Paragraphs>
  <Slides>87</Slides>
  <Notes>87</Notes>
  <HiddenSlides>3</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87</vt:i4>
      </vt:variant>
    </vt:vector>
  </HeadingPairs>
  <TitlesOfParts>
    <vt:vector size="89" baseType="lpstr">
      <vt:lpstr>Arial</vt:lpstr>
      <vt:lpstr>Simple Light</vt:lpstr>
      <vt:lpstr>PowerPoint Presentation</vt:lpstr>
      <vt:lpstr>Goals for this talk</vt:lpstr>
      <vt:lpstr>Utility of gradients</vt:lpstr>
      <vt:lpstr>MATHEMATICAL NOTATION</vt:lpstr>
      <vt:lpstr>Non-Linear Forward Model</vt:lpstr>
      <vt:lpstr>PowerPoint Presentation</vt:lpstr>
      <vt:lpstr>Method 1: Perturb one x at a time (Finite Differences)</vt:lpstr>
      <vt:lpstr>Method 1: Finite Differences (Perturb one x at a time)</vt:lpstr>
      <vt:lpstr>       y = x, J = y² dJ/dx ≈ ((x+ε)² - x²)/ε            = (x² + 2xε + ε² - x²)/ε           = (2xε + ε²)/ε    = 2x + ε (slightly off)     </vt:lpstr>
      <vt:lpstr>Method 2: Tangent Linear Model (Linearized Forward Model)</vt:lpstr>
      <vt:lpstr>Method 2: Tangent Linear Model</vt:lpstr>
      <vt:lpstr>y = x, J = y² ∴ δy = δx and δJ = 2yδy In 1D, only one unit vector δx = 1. ∴ δy = 1 and δJ = 2y = 2x ∴ 2x is our directional derivative (precise).  Reminder that for Method 1 our result was  2x + ε (slightly off). </vt:lpstr>
      <vt:lpstr>Method 3: Adjoint Model (Transpose of TLM)</vt:lpstr>
      <vt:lpstr>Method 3: Adjoint Model</vt:lpstr>
      <vt:lpstr>Why is Algorithmic Differentiation (AD) necessary?</vt:lpstr>
      <vt:lpstr>Why is Algorithmic Differentiation (AD) necessary?</vt:lpstr>
      <vt:lpstr>δy = A(x) · δx = AN(xN-1)....A2(x1)·A1(x) · δx</vt:lpstr>
      <vt:lpstr>δy = A(x) · δx = AN(xN-1)....A2(x1)·A1(x) · δx</vt:lpstr>
      <vt:lpstr>δy = A(x) · δx = AN(xN-1)....A2(x1)·A1(x) · δx</vt:lpstr>
      <vt:lpstr>Some more nuances (looking inside A) </vt:lpstr>
      <vt:lpstr>Some more nuances (looking inside A) </vt:lpstr>
      <vt:lpstr>Storage using a tape (stack)</vt:lpstr>
      <vt:lpstr>Why Tangent Linear Model?</vt:lpstr>
      <vt:lpstr>PowerPoint Presentation</vt:lpstr>
      <vt:lpstr>PowerPoint Presentation</vt:lpstr>
      <vt:lpstr>Budyko-Sellers Model</vt:lpstr>
      <vt:lpstr>Budyko-Sellers Model local energy budget for each latitude</vt:lpstr>
      <vt:lpstr>Modeling the heat transport</vt:lpstr>
      <vt:lpstr>Budyko-Sellers Model local energy budget for each latitude</vt:lpstr>
      <vt:lpstr>Modeling the energy content</vt:lpstr>
      <vt:lpstr>Budyko-Sellers Model local energy budget for each latitude</vt:lpstr>
      <vt:lpstr>Modeling the Radiation terms</vt:lpstr>
      <vt:lpstr>Budyko-Sellers Model local energy budget for each latitude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 = x, J = y² ∴ δy = δx and δJ = 2yδy In 1D, only one unit vector δx = 1. ∴ δy = 1 and δJ = 2y = 2x ∴ 2x is our directional derivative (precise). </vt:lpstr>
      <vt:lpstr>AD tool’s modification of source code to generate TLM</vt:lpstr>
      <vt:lpstr>AD tool’s modification of source code to generate TLM</vt:lpstr>
      <vt:lpstr>REMINDER ON WHAT THE ADJOINT MODEL IS</vt:lpstr>
      <vt:lpstr>AD tool’s modification of source code to generate Adjoint</vt:lpstr>
      <vt:lpstr>AD tool’s modification of source code to generate Adjoint</vt:lpstr>
      <vt:lpstr>AD tool’s modification of source code to generate Adjoint</vt:lpstr>
      <vt:lpstr>PowerPoint Presentation</vt:lpstr>
      <vt:lpstr>Forward model results (E2P delta_T = 34 C)</vt:lpstr>
      <vt:lpstr>Forward model results (E2P delta_T = 34 C)</vt:lpstr>
      <vt:lpstr>Forward model results (E2P delta_T = 34 C)</vt:lpstr>
      <vt:lpstr>PowerPoint Presentation</vt:lpstr>
      <vt:lpstr>Finite differences</vt:lpstr>
      <vt:lpstr>Tangent linear code</vt:lpstr>
      <vt:lpstr>Tangent linear code</vt:lpstr>
      <vt:lpstr>Tapenade adjoint code</vt:lpstr>
      <vt:lpstr>Tapenade adjoint code</vt:lpstr>
      <vt:lpstr>Tapenade adjoint code</vt:lpstr>
      <vt:lpstr>Tapenade adjoint code</vt:lpstr>
      <vt:lpstr>Tapenade adjoint code</vt:lpstr>
      <vt:lpstr>Tapenade adjoint code</vt:lpstr>
      <vt:lpstr>Tapenade adjoint code</vt:lpstr>
      <vt:lpstr>Gradients</vt:lpstr>
      <vt:lpstr>FD vs TLM gradients</vt:lpstr>
      <vt:lpstr>Adjoint vs TLM gradients</vt:lpstr>
      <vt:lpstr>State Estimate</vt:lpstr>
      <vt:lpstr>Basics of State Estimation</vt:lpstr>
      <vt:lpstr>Steepest descent</vt:lpstr>
      <vt:lpstr>Tuned results</vt:lpstr>
      <vt:lpstr>TAF adjoint code</vt:lpstr>
      <vt:lpstr>TAF vs Tapenade</vt:lpstr>
      <vt:lpstr>TAF adjoint code</vt:lpstr>
      <vt:lpstr>Thank you!</vt:lpstr>
      <vt:lpstr>PowerPoint Presentation</vt:lpstr>
      <vt:lpstr>A glimpse into Uncertainty Quantification</vt:lpstr>
      <vt:lpstr>A glimpse into Uncertainty Quantification</vt:lpstr>
      <vt:lpstr>A glimpse into Uncertainty Quantification</vt:lpstr>
      <vt:lpstr>A glimpse into Uncertainty Quantification</vt:lpstr>
      <vt:lpstr>A glimpse into Uncertainty Quantification</vt:lpstr>
      <vt:lpstr>A glimpse into Uncertainty Quantification</vt:lpstr>
      <vt:lpstr>A glimpse into Uncertainty Quantification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Fenty, Ian G (US 329B)</cp:lastModifiedBy>
  <cp:revision>3</cp:revision>
  <dcterms:modified xsi:type="dcterms:W3CDTF">2025-05-21T20:58:58Z</dcterms:modified>
</cp:coreProperties>
</file>